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0" r:id="rId1"/>
  </p:sldMasterIdLst>
  <p:notesMasterIdLst>
    <p:notesMasterId r:id="rId32"/>
  </p:notesMasterIdLst>
  <p:sldIdLst>
    <p:sldId id="338" r:id="rId2"/>
    <p:sldId id="339" r:id="rId3"/>
    <p:sldId id="340" r:id="rId4"/>
    <p:sldId id="341" r:id="rId5"/>
    <p:sldId id="342" r:id="rId6"/>
    <p:sldId id="320" r:id="rId7"/>
    <p:sldId id="304" r:id="rId8"/>
    <p:sldId id="343" r:id="rId9"/>
    <p:sldId id="344" r:id="rId10"/>
    <p:sldId id="346" r:id="rId11"/>
    <p:sldId id="312" r:id="rId12"/>
    <p:sldId id="313" r:id="rId13"/>
    <p:sldId id="303" r:id="rId14"/>
    <p:sldId id="336" r:id="rId15"/>
    <p:sldId id="293" r:id="rId16"/>
    <p:sldId id="299" r:id="rId17"/>
    <p:sldId id="310" r:id="rId18"/>
    <p:sldId id="318" r:id="rId19"/>
    <p:sldId id="294" r:id="rId20"/>
    <p:sldId id="322" r:id="rId21"/>
    <p:sldId id="323" r:id="rId22"/>
    <p:sldId id="325" r:id="rId23"/>
    <p:sldId id="326" r:id="rId24"/>
    <p:sldId id="327" r:id="rId25"/>
    <p:sldId id="328" r:id="rId26"/>
    <p:sldId id="329" r:id="rId27"/>
    <p:sldId id="330" r:id="rId28"/>
    <p:sldId id="335" r:id="rId29"/>
    <p:sldId id="334" r:id="rId30"/>
    <p:sldId id="285" r:id="rId31"/>
  </p:sldIdLst>
  <p:sldSz cx="9144000" cy="6858000" type="screen4x3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900FF"/>
    <a:srgbClr val="CCCCFF"/>
    <a:srgbClr val="66CCFF"/>
    <a:srgbClr val="000000"/>
    <a:srgbClr val="1376BA"/>
    <a:srgbClr val="78ADCD"/>
    <a:srgbClr val="165A8B"/>
    <a:srgbClr val="105A5B"/>
    <a:srgbClr val="1C86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556" autoAdjust="0"/>
  </p:normalViewPr>
  <p:slideViewPr>
    <p:cSldViewPr>
      <p:cViewPr varScale="1">
        <p:scale>
          <a:sx n="89" d="100"/>
          <a:sy n="89" d="100"/>
        </p:scale>
        <p:origin x="128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3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3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3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user\Documents\&#1055;&#1069;&#1054;\&#1044;&#1086;&#1082;&#1083;&#1072;&#1076;&#1099;%20&#1080;%20&#1080;&#1085;&#1092;&#1086;&#1088;&#1084;&#1072;&#1094;&#1080;&#1080;%20&#1087;&#1086;%20&#1093;&#1086;&#1079;.&#1076;&#1077;&#1103;&#1090;\&#1076;&#1080;&#1072;&#1075;&#1088;&#1072;&#1084;&#1084;&#1099;\&#1044;&#1080;&#1072;&#1075;&#1088;%20&#1076;&#1083;&#1103;%20&#1055;&#1088;&#1077;&#1084;&#1100;&#1077;&#1088;-&#1052;&#1080;&#1085;&#1080;&#1089;&#1090;&#1088;&#1072;%20201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dirty="0"/>
              <a:t>Структура сметы затрат на производство тепловой энергии </a:t>
            </a:r>
            <a:r>
              <a:rPr lang="ru-RU" dirty="0" smtClean="0"/>
              <a:t>по </a:t>
            </a:r>
            <a:r>
              <a:rPr lang="ru-RU" dirty="0"/>
              <a:t>ГКП "</a:t>
            </a:r>
            <a:r>
              <a:rPr lang="ru-RU" dirty="0" smtClean="0"/>
              <a:t>КТЭК« на 2024г.</a:t>
            </a:r>
            <a:endParaRPr lang="ru-RU" dirty="0"/>
          </a:p>
        </c:rich>
      </c:tx>
      <c:layout>
        <c:manualLayout>
          <c:xMode val="edge"/>
          <c:yMode val="edge"/>
          <c:x val="0.12891275742906291"/>
          <c:y val="3.0686384179896994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539531153569147"/>
          <c:y val="0.34898975943871113"/>
          <c:w val="0.43621084797555743"/>
          <c:h val="0.28285356695870056"/>
        </c:manualLayout>
      </c:layout>
      <c:pie3DChart>
        <c:varyColors val="1"/>
        <c:ser>
          <c:idx val="0"/>
          <c:order val="0"/>
          <c:spPr>
            <a:solidFill>
              <a:srgbClr val="8080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80206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A0E0E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00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80C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0C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000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9.7948357773295663E-2"/>
                  <c:y val="-0.141118212975597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Водоснабжение и водотведение
1</a:t>
                    </a:r>
                    <a:r>
                      <a:rPr lang="ru-RU" dirty="0" smtClean="0"/>
                      <a:t>%  (129 млн.тенге)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9767836516765912E-2"/>
                  <c:y val="-3.04994107696330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Энергия
</a:t>
                    </a:r>
                    <a:r>
                      <a:rPr lang="ru-RU" dirty="0" smtClean="0"/>
                      <a:t>3% (272 млн.тенге)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085949872008201"/>
                  <c:y val="1.802475116762852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Услуги производственного характера
1</a:t>
                    </a:r>
                    <a:r>
                      <a:rPr lang="ru-RU" dirty="0" smtClean="0"/>
                      <a:t>% ( 65 млн.тенге)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7232285338335339E-2"/>
                  <c:y val="6.1079010034443666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dirty="0" smtClean="0"/>
                      <a:t>Топливо
57% (5 824 млн.тенге)
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0064829703348708E-2"/>
                  <c:y val="8.682992975362059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Ремонты и ГСМ  
</a:t>
                    </a:r>
                    <a:r>
                      <a:rPr lang="ru-RU" dirty="0" smtClean="0"/>
                      <a:t>2% (160 млн.тенге)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7829093516177678E-2"/>
                  <c:y val="-2.31028344838192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Амортизация ОС и НМА
4</a:t>
                    </a:r>
                    <a:r>
                      <a:rPr lang="ru-RU" dirty="0" smtClean="0"/>
                      <a:t>% ( 403 млн.тенге)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8426753755460802E-3"/>
                  <c:y val="-4.9703584054441397E-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Фонд оплаты труда и налоги на </a:t>
                    </a:r>
                    <a:r>
                      <a:rPr lang="ru-RU" dirty="0" err="1" smtClean="0"/>
                      <a:t>з</a:t>
                    </a:r>
                    <a:r>
                      <a:rPr lang="ru-RU" dirty="0" smtClean="0"/>
                      <a:t>/плату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21% ( 2 076 млн.тенге)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5.172828490987029E-2"/>
                  <c:y val="-8.211498690868462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Налоги
2</a:t>
                    </a:r>
                    <a:r>
                      <a:rPr lang="ru-RU" dirty="0" smtClean="0"/>
                      <a:t>% ( 114 млн.тенге)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2215870983291104E-2"/>
                  <c:y val="-0.1529476659805543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ЕБРР и Нурлы Жол
</a:t>
                    </a:r>
                    <a:r>
                      <a:rPr lang="ru-RU" dirty="0" smtClean="0"/>
                      <a:t>7%  ( 709 млн.тенге)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3.940638096640809E-2"/>
                  <c:y val="-8.293215440489391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Прочие
2</a:t>
                    </a:r>
                    <a:r>
                      <a:rPr lang="ru-RU" dirty="0" smtClean="0"/>
                      <a:t>%  (321 млн.тенге)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[ДИАГРАММЫ.xlsx]Лист15!$A$6:$A$15</c:f>
              <c:strCache>
                <c:ptCount val="10"/>
                <c:pt idx="0">
                  <c:v>Водоснабжение и водотведение</c:v>
                </c:pt>
                <c:pt idx="1">
                  <c:v>Энергия</c:v>
                </c:pt>
                <c:pt idx="2">
                  <c:v>Услуги производственного характера</c:v>
                </c:pt>
                <c:pt idx="3">
                  <c:v>Топливо</c:v>
                </c:pt>
                <c:pt idx="4">
                  <c:v>Ремонты и ГСМ  </c:v>
                </c:pt>
                <c:pt idx="5">
                  <c:v>Амортизация ОС и НМА</c:v>
                </c:pt>
                <c:pt idx="6">
                  <c:v>Фонд оплаты труда и налоги на з.плату</c:v>
                </c:pt>
                <c:pt idx="7">
                  <c:v>Налоги</c:v>
                </c:pt>
                <c:pt idx="8">
                  <c:v>ЕБРР и Нурлы Жол</c:v>
                </c:pt>
                <c:pt idx="9">
                  <c:v>Прочие</c:v>
                </c:pt>
              </c:strCache>
            </c:strRef>
          </c:cat>
          <c:val>
            <c:numRef>
              <c:f>[ДИАГРАММЫ.xlsx]Лист15!$B$6:$B$15</c:f>
              <c:numCache>
                <c:formatCode>General</c:formatCode>
                <c:ptCount val="10"/>
                <c:pt idx="0">
                  <c:v>84817.2</c:v>
                </c:pt>
                <c:pt idx="1">
                  <c:v>310758.59999999998</c:v>
                </c:pt>
                <c:pt idx="2">
                  <c:v>67121.5</c:v>
                </c:pt>
                <c:pt idx="3">
                  <c:v>4952497.1000000006</c:v>
                </c:pt>
                <c:pt idx="4">
                  <c:v>307900.3</c:v>
                </c:pt>
                <c:pt idx="5">
                  <c:v>333634.10000000003</c:v>
                </c:pt>
                <c:pt idx="6">
                  <c:v>1672829.2000000002</c:v>
                </c:pt>
                <c:pt idx="7">
                  <c:v>146529.79999999999</c:v>
                </c:pt>
                <c:pt idx="8">
                  <c:v>957535.7</c:v>
                </c:pt>
                <c:pt idx="9">
                  <c:v>210604.10000000149</c:v>
                </c:pt>
              </c:numCache>
            </c:numRef>
          </c:val>
        </c:ser>
        <c:ser>
          <c:idx val="1"/>
          <c:order val="1"/>
          <c:spPr>
            <a:solidFill>
              <a:srgbClr val="802060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808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A0E0E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00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80C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0C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000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[ДИАГРАММЫ.xlsx]Лист15!$A$6:$A$15</c:f>
              <c:strCache>
                <c:ptCount val="10"/>
                <c:pt idx="0">
                  <c:v>Водоснабжение и водотведение</c:v>
                </c:pt>
                <c:pt idx="1">
                  <c:v>Энергия</c:v>
                </c:pt>
                <c:pt idx="2">
                  <c:v>Услуги производственного характера</c:v>
                </c:pt>
                <c:pt idx="3">
                  <c:v>Топливо</c:v>
                </c:pt>
                <c:pt idx="4">
                  <c:v>Ремонты и ГСМ  </c:v>
                </c:pt>
                <c:pt idx="5">
                  <c:v>Амортизация ОС и НМА</c:v>
                </c:pt>
                <c:pt idx="6">
                  <c:v>Фонд оплаты труда и налоги на з.плату</c:v>
                </c:pt>
                <c:pt idx="7">
                  <c:v>Налоги</c:v>
                </c:pt>
                <c:pt idx="8">
                  <c:v>ЕБРР и Нурлы Жол</c:v>
                </c:pt>
                <c:pt idx="9">
                  <c:v>Прочие</c:v>
                </c:pt>
              </c:strCache>
            </c:strRef>
          </c:cat>
          <c:val>
            <c:numRef>
              <c:f>[ДИАГРАММЫ.xlsx]Лист15!$C$6:$C$15</c:f>
              <c:numCache>
                <c:formatCode>General</c:formatCode>
                <c:ptCount val="10"/>
                <c:pt idx="0">
                  <c:v>0.93780479385547844</c:v>
                </c:pt>
                <c:pt idx="1">
                  <c:v>3.4359882761022065</c:v>
                </c:pt>
                <c:pt idx="2">
                  <c:v>0.7421474001826317</c:v>
                </c:pt>
                <c:pt idx="3">
                  <c:v>54.758651805710855</c:v>
                </c:pt>
                <c:pt idx="4">
                  <c:v>3.404384692839884</c:v>
                </c:pt>
                <c:pt idx="5">
                  <c:v>3.6889175588637531</c:v>
                </c:pt>
                <c:pt idx="6">
                  <c:v>18.496097997356888</c:v>
                </c:pt>
                <c:pt idx="7">
                  <c:v>1.620147197534038</c:v>
                </c:pt>
                <c:pt idx="8">
                  <c:v>10.587257888114181</c:v>
                </c:pt>
                <c:pt idx="9">
                  <c:v>2.3286023894400967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1000763941940396"/>
          <c:y val="0.87057551881412565"/>
          <c:w val="0.81855186265855806"/>
          <c:h val="0.12942448118587599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</a:rPr>
              <a:t>Дебиторская задолженность </a:t>
            </a:r>
            <a:r>
              <a:rPr lang="ru-RU" b="1" dirty="0" smtClean="0">
                <a:solidFill>
                  <a:schemeClr val="tx1"/>
                </a:solidFill>
              </a:rPr>
              <a:t>за </a:t>
            </a:r>
            <a:r>
              <a:rPr lang="ru-RU" b="1" dirty="0" err="1" smtClean="0">
                <a:solidFill>
                  <a:schemeClr val="tx1"/>
                </a:solidFill>
              </a:rPr>
              <a:t>теплоэнергию</a:t>
            </a:r>
            <a:r>
              <a:rPr lang="ru-RU" b="1" dirty="0" smtClean="0">
                <a:solidFill>
                  <a:schemeClr val="tx1"/>
                </a:solidFill>
              </a:rPr>
              <a:t> по потребителям на 1 января 2021</a:t>
            </a:r>
            <a:r>
              <a:rPr lang="ru-RU" b="1" dirty="0">
                <a:solidFill>
                  <a:schemeClr val="tx1"/>
                </a:solidFill>
              </a:rPr>
              <a:t>, 2022, 2023, 2024 гг.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2350,2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1895.8</c:v>
                </c:pt>
                <c:pt idx="1">
                  <c:v>1894.2</c:v>
                </c:pt>
                <c:pt idx="2">
                  <c:v>1941.1</c:v>
                </c:pt>
                <c:pt idx="3">
                  <c:v>2350.3000000000002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Население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1019.8</c:v>
                </c:pt>
                <c:pt idx="1">
                  <c:v>995.8</c:v>
                </c:pt>
                <c:pt idx="2">
                  <c:v>1028.7</c:v>
                </c:pt>
                <c:pt idx="3">
                  <c:v>1217.8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Городской бюджет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49.5</c:v>
                </c:pt>
                <c:pt idx="1">
                  <c:v>37.1</c:v>
                </c:pt>
                <c:pt idx="2">
                  <c:v>18.8</c:v>
                </c:pt>
                <c:pt idx="3">
                  <c:v>23.5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85.4</c:v>
                </c:pt>
                <c:pt idx="1">
                  <c:v>87.3</c:v>
                </c:pt>
                <c:pt idx="2">
                  <c:v>94.4</c:v>
                </c:pt>
                <c:pt idx="3">
                  <c:v>72.099999999999994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Республиканский бюджет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54.2</c:v>
                </c:pt>
                <c:pt idx="1">
                  <c:v>52.4</c:v>
                </c:pt>
                <c:pt idx="2">
                  <c:v>43.2</c:v>
                </c:pt>
                <c:pt idx="3">
                  <c:v>29.4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1007,4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686.9</c:v>
                </c:pt>
                <c:pt idx="1">
                  <c:v>721.6</c:v>
                </c:pt>
                <c:pt idx="2">
                  <c:v>756</c:v>
                </c:pt>
                <c:pt idx="3">
                  <c:v>1007.1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710072"/>
        <c:axId val="123713600"/>
      </c:barChart>
      <c:catAx>
        <c:axId val="123710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3713600"/>
        <c:crosses val="autoZero"/>
        <c:auto val="1"/>
        <c:lblAlgn val="ctr"/>
        <c:lblOffset val="100"/>
        <c:noMultiLvlLbl val="0"/>
      </c:catAx>
      <c:valAx>
        <c:axId val="123713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3710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/>
              <a:t>Динамика производства и реализации тепловой энергии за 2020-2022 гг.</a:t>
            </a:r>
          </a:p>
        </c:rich>
      </c:tx>
      <c:layout>
        <c:manualLayout>
          <c:xMode val="edge"/>
          <c:yMode val="edge"/>
          <c:x val="0.13659813720292657"/>
          <c:y val="3.0015713209978256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20"/>
      <c:rAngAx val="0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581249181410068E-2"/>
          <c:y val="0.24603225850360771"/>
          <c:w val="0.88901741519408362"/>
          <c:h val="0.48730260232650363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3714384"/>
        <c:axId val="123715168"/>
        <c:axId val="0"/>
      </c:bar3DChart>
      <c:catAx>
        <c:axId val="123714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237151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371516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000" b="1" i="0" u="none" strike="noStrike" baseline="0">
                    <a:solidFill>
                      <a:srgbClr val="0000CC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>
                    <a:solidFill>
                      <a:srgbClr val="0000CC"/>
                    </a:solidFill>
                  </a:rPr>
                  <a:t>тыс.Гкал</a:t>
                </a:r>
              </a:p>
            </c:rich>
          </c:tx>
          <c:layout>
            <c:manualLayout>
              <c:xMode val="edge"/>
              <c:yMode val="edge"/>
              <c:x val="9.0205915657051595E-3"/>
              <c:y val="0.1469200367367030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23714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755165640700624"/>
          <c:y val="0.83016045933797944"/>
          <c:w val="0.33218866797414226"/>
          <c:h val="0.1698395905685000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dirty="0"/>
              <a:t>Динамика производства и реализации тепловой энергии за </a:t>
            </a:r>
            <a:r>
              <a:rPr lang="ru-RU" dirty="0" smtClean="0"/>
              <a:t>2021-2023 </a:t>
            </a:r>
            <a:r>
              <a:rPr lang="ru-RU" dirty="0"/>
              <a:t>гг.</a:t>
            </a:r>
          </a:p>
        </c:rich>
      </c:tx>
      <c:layout>
        <c:manualLayout>
          <c:xMode val="edge"/>
          <c:yMode val="edge"/>
          <c:x val="0.13659813720292613"/>
          <c:y val="3.0015713209978256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20"/>
      <c:rAngAx val="0"/>
    </c:view3D>
    <c:floor>
      <c:thickness val="0"/>
    </c:floor>
    <c:sideWall>
      <c:thickness val="0"/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0490809599098054E-2"/>
          <c:y val="0.22232868594678837"/>
          <c:w val="0.88901741519408362"/>
          <c:h val="0.4873026023265029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'Диаграмма производств 2-3'!$A$19</c:f>
              <c:strCache>
                <c:ptCount val="1"/>
                <c:pt idx="0">
                  <c:v>Всего отпуск т/эн.</c:v>
                </c:pt>
              </c:strCache>
            </c:strRef>
          </c:tx>
          <c:spPr>
            <a:ln w="25400">
              <a:solidFill>
                <a:srgbClr val="000080"/>
              </a:solidFill>
              <a:prstDash val="sysDash"/>
            </a:ln>
          </c:spPr>
          <c:invertIfNegative val="0"/>
          <c:dLbls>
            <c:dLbl>
              <c:idx val="0"/>
              <c:layout>
                <c:manualLayout>
                  <c:x val="-6.2245351571057666E-3"/>
                  <c:y val="-4.4256692300119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149690104737252E-3"/>
                  <c:y val="-4.1490649031362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'Диаграмма производств 2-3'!$B$18:$D$18</c:f>
              <c:strCache>
                <c:ptCount val="3"/>
                <c:pt idx="0">
                  <c:v>2021г.</c:v>
                </c:pt>
                <c:pt idx="1">
                  <c:v>2022г.</c:v>
                </c:pt>
                <c:pt idx="2">
                  <c:v>2023г.</c:v>
                </c:pt>
              </c:strCache>
            </c:strRef>
          </c:cat>
          <c:val>
            <c:numRef>
              <c:f>'Диаграмма производств 2-3'!$B$19:$D$19</c:f>
              <c:numCache>
                <c:formatCode>0.0</c:formatCode>
                <c:ptCount val="3"/>
                <c:pt idx="0">
                  <c:v>1485.0909999999999</c:v>
                </c:pt>
                <c:pt idx="1">
                  <c:v>1462.395</c:v>
                </c:pt>
                <c:pt idx="2">
                  <c:v>1456.8779999999999</c:v>
                </c:pt>
              </c:numCache>
            </c:numRef>
          </c:val>
        </c:ser>
        <c:ser>
          <c:idx val="1"/>
          <c:order val="1"/>
          <c:tx>
            <c:strRef>
              <c:f>'Диаграмма производств 2-3'!$A$20</c:f>
              <c:strCache>
                <c:ptCount val="1"/>
                <c:pt idx="0">
                  <c:v>Полезный отпуск тепловой энергии</c:v>
                </c:pt>
              </c:strCache>
            </c:strRef>
          </c:tx>
          <c:spPr>
            <a:ln w="25400">
              <a:solidFill>
                <a:srgbClr val="FF00FF"/>
              </a:solidFill>
              <a:prstDash val="lgDashDotDot"/>
            </a:ln>
          </c:spPr>
          <c:invertIfNegative val="0"/>
          <c:dLbls>
            <c:dLbl>
              <c:idx val="0"/>
              <c:layout>
                <c:manualLayout>
                  <c:x val="2.0748450523685991E-3"/>
                  <c:y val="-3.0426475956332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3.5958562493847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1188865525891007E-3"/>
                  <c:y val="8.888826674878974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1197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'Диаграмма производств 2-3'!$B$18:$D$18</c:f>
              <c:strCache>
                <c:ptCount val="3"/>
                <c:pt idx="0">
                  <c:v>2021г.</c:v>
                </c:pt>
                <c:pt idx="1">
                  <c:v>2022г.</c:v>
                </c:pt>
                <c:pt idx="2">
                  <c:v>2023г.</c:v>
                </c:pt>
              </c:strCache>
            </c:strRef>
          </c:cat>
          <c:val>
            <c:numRef>
              <c:f>'Диаграмма производств 2-3'!$B$20:$D$20</c:f>
              <c:numCache>
                <c:formatCode>0.0</c:formatCode>
                <c:ptCount val="3"/>
                <c:pt idx="0">
                  <c:v>1220.3729999999998</c:v>
                </c:pt>
                <c:pt idx="1">
                  <c:v>1201.7270000000001</c:v>
                </c:pt>
                <c:pt idx="2">
                  <c:v>965.38561999999797</c:v>
                </c:pt>
              </c:numCache>
            </c:numRef>
          </c:val>
        </c:ser>
        <c:ser>
          <c:idx val="2"/>
          <c:order val="2"/>
          <c:tx>
            <c:strRef>
              <c:f>'Диаграмма производств 2-3'!$A$21</c:f>
              <c:strCache>
                <c:ptCount val="1"/>
                <c:pt idx="0">
                  <c:v>Потери тепловой энергии</c:v>
                </c:pt>
              </c:strCache>
            </c:strRef>
          </c:tx>
          <c:spPr>
            <a:ln w="25400">
              <a:solidFill>
                <a:srgbClr val="339966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6.2245351571057666E-3"/>
                  <c:y val="-3.5958562493847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2993802094744207E-3"/>
                  <c:y val="-2.76604326875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260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'Диаграмма производств 2-3'!$B$18:$D$18</c:f>
              <c:strCache>
                <c:ptCount val="3"/>
                <c:pt idx="0">
                  <c:v>2021г.</c:v>
                </c:pt>
                <c:pt idx="1">
                  <c:v>2022г.</c:v>
                </c:pt>
                <c:pt idx="2">
                  <c:v>2023г.</c:v>
                </c:pt>
              </c:strCache>
            </c:strRef>
          </c:cat>
          <c:val>
            <c:numRef>
              <c:f>'Диаграмма производств 2-3'!$B$21:$D$21</c:f>
              <c:numCache>
                <c:formatCode>0.0</c:formatCode>
                <c:ptCount val="3"/>
                <c:pt idx="0">
                  <c:v>264.71799999999899</c:v>
                </c:pt>
                <c:pt idx="1">
                  <c:v>260.66800000000001</c:v>
                </c:pt>
                <c:pt idx="2">
                  <c:v>491.49237999999764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3712032"/>
        <c:axId val="123711640"/>
        <c:axId val="0"/>
      </c:bar3DChart>
      <c:catAx>
        <c:axId val="123712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237116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371164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0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тыс.Гкал</a:t>
                </a:r>
              </a:p>
            </c:rich>
          </c:tx>
          <c:layout>
            <c:manualLayout>
              <c:xMode val="edge"/>
              <c:yMode val="edge"/>
              <c:x val="7.7636085370064487E-2"/>
              <c:y val="0.14988288212622725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23712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755165640700624"/>
          <c:y val="0.83016045933797944"/>
          <c:w val="0.33218866797414032"/>
          <c:h val="0.1698395905685000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view3D>
      <c:rotX val="15"/>
      <c:rotY val="2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221658516776717E-2"/>
          <c:y val="0.18901136933982718"/>
          <c:w val="0.8354942804115516"/>
          <c:h val="0.7165703114608567"/>
        </c:manualLayout>
      </c:layout>
      <c:pie3DChart>
        <c:varyColors val="1"/>
        <c:ser>
          <c:idx val="0"/>
          <c:order val="0"/>
          <c:explosion val="8"/>
          <c:dLbls>
            <c:dLbl>
              <c:idx val="0"/>
              <c:layout>
                <c:manualLayout>
                  <c:x val="-8.3464963933172265E-2"/>
                  <c:y val="0.13099024551947583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Times New Roman" pitchFamily="18" charset="0"/>
                        <a:cs typeface="Times New Roman" pitchFamily="18" charset="0"/>
                      </a:rPr>
                      <a:t>Население </a:t>
                    </a:r>
                  </a:p>
                  <a:p>
                    <a:r>
                      <a:rPr lang="ru-RU" sz="1400" b="1" dirty="0" smtClean="0">
                        <a:latin typeface="Times New Roman" pitchFamily="18" charset="0"/>
                        <a:cs typeface="Times New Roman" pitchFamily="18" charset="0"/>
                      </a:rPr>
                      <a:t>71</a:t>
                    </a:r>
                    <a:r>
                      <a:rPr lang="ru-RU" sz="1400" b="1" dirty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0116464626669398"/>
                  <c:y val="-8.9404639278898065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i="1" dirty="0">
                        <a:latin typeface="Times New Roman" pitchFamily="18" charset="0"/>
                        <a:cs typeface="Times New Roman" pitchFamily="18" charset="0"/>
                      </a:rPr>
                      <a:t>Бюджет
</a:t>
                    </a:r>
                    <a:r>
                      <a:rPr lang="ru-RU" sz="1400" b="1" i="1" dirty="0" smtClean="0">
                        <a:latin typeface="Times New Roman" pitchFamily="18" charset="0"/>
                        <a:cs typeface="Times New Roman" pitchFamily="18" charset="0"/>
                      </a:rPr>
                      <a:t>11%</a:t>
                    </a:r>
                    <a:endParaRPr lang="ru-RU" sz="1400" b="1" i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935080528966138E-2"/>
                  <c:y val="-0.11605400133717428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i="1" dirty="0">
                        <a:latin typeface="Times New Roman" pitchFamily="18" charset="0"/>
                        <a:cs typeface="Times New Roman" pitchFamily="18" charset="0"/>
                      </a:rPr>
                      <a:t>Прочие
</a:t>
                    </a:r>
                    <a:r>
                      <a:rPr lang="ru-RU" sz="1400" b="1" i="1" dirty="0" smtClean="0">
                        <a:latin typeface="Times New Roman" pitchFamily="18" charset="0"/>
                        <a:cs typeface="Times New Roman" pitchFamily="18" charset="0"/>
                      </a:rPr>
                      <a:t>18%</a:t>
                    </a:r>
                    <a:endParaRPr lang="ru-RU" sz="1400" b="1" i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Лист1!$A$4:$A$6</c:f>
              <c:strCache>
                <c:ptCount val="3"/>
                <c:pt idx="0">
                  <c:v>Население</c:v>
                </c:pt>
                <c:pt idx="1">
                  <c:v>Бюджет</c:v>
                </c:pt>
                <c:pt idx="2">
                  <c:v>Прочие</c:v>
                </c:pt>
              </c:strCache>
            </c:strRef>
          </c:cat>
          <c:val>
            <c:numRef>
              <c:f>Лист1!$B$4:$B$6</c:f>
              <c:numCache>
                <c:formatCode>General</c:formatCode>
                <c:ptCount val="3"/>
                <c:pt idx="0">
                  <c:v>856.37800000000004</c:v>
                </c:pt>
                <c:pt idx="1">
                  <c:v>148.76899999999998</c:v>
                </c:pt>
                <c:pt idx="2">
                  <c:v>196.58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  <c:txPr>
        <a:bodyPr/>
        <a:lstStyle/>
        <a:p>
          <a:pPr>
            <a:defRPr sz="1600" i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0.638</cdr:x>
      <cdr:y>0.696</cdr:y>
    </cdr:from>
    <cdr:to>
      <cdr:x>0.7795</cdr:x>
      <cdr:y>0.73675</cdr:y>
    </cdr:to>
    <cdr:sp macro="" textlink="">
      <cdr:nvSpPr>
        <cdr:cNvPr id="2150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865604" y="3899184"/>
          <a:ext cx="1303723" cy="2285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0.65686</cdr:x>
      <cdr:y>0.0947</cdr:y>
    </cdr:from>
    <cdr:to>
      <cdr:x>0.99324</cdr:x>
      <cdr:y>0.18941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20950" y="466797"/>
          <a:ext cx="2571243" cy="4668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l" rtl="1">
            <a:defRPr sz="1000"/>
          </a:pPr>
          <a:endParaRPr lang="ru-RU" sz="1200" b="1" i="0" strike="noStrike" dirty="0" smtClean="0">
            <a:solidFill>
              <a:srgbClr val="000000"/>
            </a:solidFill>
            <a:latin typeface="Arial Cyr"/>
          </a:endParaRPr>
        </a:p>
        <a:p xmlns:a="http://schemas.openxmlformats.org/drawingml/2006/main">
          <a:pPr algn="l" rtl="1">
            <a:defRPr sz="1000"/>
          </a:pPr>
          <a:r>
            <a:rPr lang="ru-RU" sz="1200" b="1" i="0" strike="noStrike" dirty="0" smtClean="0">
              <a:solidFill>
                <a:srgbClr val="000000"/>
              </a:solidFill>
              <a:latin typeface="Arial Cyr"/>
            </a:rPr>
            <a:t>        Всего –</a:t>
          </a:r>
          <a:r>
            <a:rPr lang="ru-RU" sz="1200" b="1" i="0" strike="noStrike" baseline="0" dirty="0" smtClean="0">
              <a:solidFill>
                <a:srgbClr val="000000"/>
              </a:solidFill>
              <a:latin typeface="Arial Cyr"/>
            </a:rPr>
            <a:t> 1197,4 </a:t>
          </a:r>
          <a:r>
            <a:rPr lang="ru-RU" sz="1200" b="1" i="0" strike="noStrike" dirty="0">
              <a:solidFill>
                <a:srgbClr val="000000"/>
              </a:solidFill>
              <a:latin typeface="Arial Cyr"/>
            </a:rPr>
            <a:t>тыс.Гкал</a:t>
          </a:r>
        </a:p>
      </cdr:txBody>
    </cdr:sp>
  </cdr:relSizeAnchor>
  <cdr:relSizeAnchor xmlns:cdr="http://schemas.openxmlformats.org/drawingml/2006/chartDrawing">
    <cdr:from>
      <cdr:x>0.54545</cdr:x>
      <cdr:y>0.36724</cdr:y>
    </cdr:from>
    <cdr:to>
      <cdr:x>0.70644</cdr:x>
      <cdr:y>0.43038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857652" y="1662110"/>
          <a:ext cx="1138514" cy="2857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ru-RU" sz="1200" b="1" i="0" strike="noStrike" dirty="0" smtClean="0">
              <a:solidFill>
                <a:srgbClr val="000000"/>
              </a:solidFill>
              <a:latin typeface="Arial Cyr"/>
            </a:rPr>
            <a:t>849,4тыс.Гкал</a:t>
          </a:r>
          <a:endParaRPr lang="ru-RU" sz="1200" b="1" i="0" strike="noStrike" dirty="0">
            <a:solidFill>
              <a:srgbClr val="000000"/>
            </a:solidFill>
            <a:latin typeface="Arial Cyr"/>
          </a:endParaRPr>
        </a:p>
      </cdr:txBody>
    </cdr:sp>
  </cdr:relSizeAnchor>
  <cdr:relSizeAnchor xmlns:cdr="http://schemas.openxmlformats.org/drawingml/2006/chartDrawing">
    <cdr:from>
      <cdr:x>0.33333</cdr:x>
      <cdr:y>0.54086</cdr:y>
    </cdr:from>
    <cdr:to>
      <cdr:x>0.50568</cdr:x>
      <cdr:y>0.5993</cdr:y>
    </cdr:to>
    <cdr:sp macro="" textlink="">
      <cdr:nvSpPr>
        <cdr:cNvPr id="10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57454" y="2447928"/>
          <a:ext cx="1218895" cy="2644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ru-RU" sz="1200" b="1" i="1" strike="noStrike" dirty="0" smtClean="0">
              <a:solidFill>
                <a:srgbClr val="000000"/>
              </a:solidFill>
              <a:latin typeface="Arial Cyr"/>
            </a:rPr>
            <a:t>218,9 тыс.Гкал</a:t>
          </a:r>
          <a:endParaRPr lang="ru-RU" sz="1200" b="1" i="1" strike="noStrike" dirty="0">
            <a:solidFill>
              <a:srgbClr val="000000"/>
            </a:solidFill>
            <a:latin typeface="Arial Cyr"/>
          </a:endParaRPr>
        </a:p>
      </cdr:txBody>
    </cdr:sp>
  </cdr:relSizeAnchor>
  <cdr:relSizeAnchor xmlns:cdr="http://schemas.openxmlformats.org/drawingml/2006/chartDrawing">
    <cdr:from>
      <cdr:x>0.55556</cdr:x>
      <cdr:y>0.54086</cdr:y>
    </cdr:from>
    <cdr:to>
      <cdr:x>0.75758</cdr:x>
      <cdr:y>0.604</cdr:y>
    </cdr:to>
    <cdr:sp macro="" textlink="">
      <cdr:nvSpPr>
        <cdr:cNvPr id="1028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29090" y="2447928"/>
          <a:ext cx="1428760" cy="2857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ru-RU" sz="1200" b="1" i="1" strike="noStrike" dirty="0" smtClean="0">
              <a:solidFill>
                <a:srgbClr val="000000"/>
              </a:solidFill>
              <a:latin typeface="Arial Cyr"/>
            </a:rPr>
            <a:t>129,1 тыс.Гкал</a:t>
          </a:r>
          <a:endParaRPr lang="ru-RU" sz="1200" b="1" i="1" strike="noStrike" dirty="0">
            <a:solidFill>
              <a:srgbClr val="000000"/>
            </a:solidFill>
            <a:latin typeface="Arial Cyr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aseline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aseline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aseline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aseline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09ACCBC-ECF5-48D6-9F64-88B0BD853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89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DC5BE3-A9F4-46B6-A190-E5EA004401B8}" type="slidenum">
              <a:rPr lang="en-US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205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F879D2-6448-4083-8C42-4C08C85662B5}" type="slidenum">
              <a:rPr lang="en-U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058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AEDD9D-6B9D-40FC-9FEA-29FE89F3FC39}" type="slidenum">
              <a:rPr lang="en-US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020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B71184-0809-48D8-B579-5891E5411257}" type="slidenum">
              <a:rPr lang="en-US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810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0E5CC4-B2AA-4974-9F00-9EFFF5B15FA8}" type="slidenum">
              <a:rPr lang="en-US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140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3020A8-F7B7-403A-81F9-9E38DA629431}" type="slidenum">
              <a:rPr lang="en-US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123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C216A90-F7B7-459B-B592-184FB9B4656B}" type="datetimeFigureOut">
              <a:rPr lang="en-US"/>
              <a:pPr>
                <a:defRPr/>
              </a:pPr>
              <a:t>4/4/2024</a:t>
            </a:fld>
            <a:endParaRPr lang="en-US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A6573FD-AD85-464F-8C5C-3A2629ED3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1E6196-8F0C-4530-90CA-6B74ECA9AABF}" type="datetimeFigureOut">
              <a:rPr lang="en-US"/>
              <a:pPr>
                <a:defRPr/>
              </a:pPr>
              <a:t>4/4/2024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9C2892-85C5-490D-A77C-F4FF3E6FB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8D6633-3E03-4A42-8E93-7DF0A09DCA52}" type="datetimeFigureOut">
              <a:rPr lang="en-US"/>
              <a:pPr>
                <a:defRPr/>
              </a:pPr>
              <a:t>4/4/2024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54A497-062F-4E87-BF7B-184D6EB47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7697AD-C059-4BEB-8E65-18AC613AC672}" type="datetimeFigureOut">
              <a:rPr lang="en-US"/>
              <a:pPr>
                <a:defRPr/>
              </a:pPr>
              <a:t>4/4/2024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CCADF3-42CE-48F9-9E81-9D6E38616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927010-9B5E-42AB-AA4E-75B140051B5F}" type="datetimeFigureOut">
              <a:rPr lang="en-US"/>
              <a:pPr>
                <a:defRPr/>
              </a:pPr>
              <a:t>4/4/2024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B29210-F014-45F6-BC73-59854F7AE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BA5B0A-44A6-433D-9204-86FF00792ED4}" type="datetimeFigureOut">
              <a:rPr lang="en-US"/>
              <a:pPr>
                <a:defRPr/>
              </a:pPr>
              <a:t>4/4/2024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A09E5F-4E77-452A-AB1A-68F442520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F7CFC5-3D1E-41F1-983C-E7FD6DBB3A69}" type="datetimeFigureOut">
              <a:rPr lang="en-US"/>
              <a:pPr>
                <a:defRPr/>
              </a:pPr>
              <a:t>4/4/2024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4FFFEE-C8A5-4136-837E-22EFC3430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C87232-4FB2-409A-89AD-84211335CF38}" type="datetimeFigureOut">
              <a:rPr lang="en-US"/>
              <a:pPr>
                <a:defRPr/>
              </a:pPr>
              <a:t>4/4/2024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D99EDD-686A-4D8D-BA0B-FA769835E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A53AE7-E50F-4234-99B9-E4945D0BE929}" type="datetimeFigureOut">
              <a:rPr lang="en-US"/>
              <a:pPr>
                <a:defRPr/>
              </a:pPr>
              <a:t>4/4/2024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B8933E-440E-4F0E-AC10-BD095EBB5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3842D7-BF27-4C62-8F4A-C8621CC722FA}" type="datetimeFigureOut">
              <a:rPr lang="en-US"/>
              <a:pPr>
                <a:defRPr/>
              </a:pPr>
              <a:t>4/4/2024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606A41-E7C7-4AB1-9C06-8BAA81AB8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EBF53B6-BAFE-4157-BB1A-BEB59DDD8E72}" type="datetimeFigureOut">
              <a:rPr lang="en-US"/>
              <a:pPr>
                <a:defRPr/>
              </a:pPr>
              <a:t>4/4/2024</a:t>
            </a:fld>
            <a:endParaRPr lang="en-US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5B654E2-9905-4AA3-BD1F-1ABB6C78F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9994EF3-C987-4599-BF0B-D2E71C41DCA0}" type="datetimeFigureOut">
              <a:rPr lang="en-US"/>
              <a:pPr>
                <a:defRPr/>
              </a:pPr>
              <a:t>4/4/2024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EC423FD-951A-4668-A24F-A90BD4B59ED2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9" r:id="rId1"/>
    <p:sldLayoutId id="2147484390" r:id="rId2"/>
    <p:sldLayoutId id="2147484391" r:id="rId3"/>
    <p:sldLayoutId id="2147484392" r:id="rId4"/>
    <p:sldLayoutId id="2147484393" r:id="rId5"/>
    <p:sldLayoutId id="2147484394" r:id="rId6"/>
    <p:sldLayoutId id="2147484395" r:id="rId7"/>
    <p:sldLayoutId id="2147484396" r:id="rId8"/>
    <p:sldLayoutId id="2147484397" r:id="rId9"/>
    <p:sldLayoutId id="2147484398" r:id="rId10"/>
    <p:sldLayoutId id="21474843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8291264" cy="573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50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412776"/>
            <a:ext cx="7488832" cy="475252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188640"/>
            <a:ext cx="7488832" cy="1224136"/>
          </a:xfr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</a:t>
            </a:r>
            <a:b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тарифной сметы на регулируемую услугу по производству, передаче, распределению и снабжению тепловой энергией за 2023 год</a:t>
            </a:r>
            <a:b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374147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785794"/>
          <a:ext cx="8215370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Структура сметы затрат на производство тепловой энергии </a:t>
            </a:r>
            <a:br>
              <a:rPr lang="ru-RU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 ГКП "КТЭК« на 2024г. 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910370"/>
          <a:ext cx="7772870" cy="5538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338"/>
                <a:gridCol w="3435820"/>
                <a:gridCol w="1240904"/>
                <a:gridCol w="1240904"/>
                <a:gridCol w="1240904"/>
              </a:tblGrid>
              <a:tr h="49368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869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по ГКП «КТЭК» в том числе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10 657</a:t>
                      </a: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10 576</a:t>
                      </a: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81</a:t>
                      </a: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084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Регулируемые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услуги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8 477</a:t>
                      </a: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9 559</a:t>
                      </a: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-1 082</a:t>
                      </a: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869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реализация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тепловой энергии в т.ч.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8 476</a:t>
                      </a: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9 558</a:t>
                      </a: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-1 082</a:t>
                      </a: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06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1.11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погашение основного долга по ЕБРР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1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390,0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-390,0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06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1.12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погашение основного долга </a:t>
                      </a:r>
                      <a:r>
                        <a:rPr lang="ru-RU" sz="140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Нурлы</a:t>
                      </a:r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Жол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1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91,0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-91,0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06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1.13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проценты по ЕБРР и </a:t>
                      </a:r>
                      <a:r>
                        <a:rPr lang="ru-RU" sz="140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Нурлы</a:t>
                      </a:r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Жол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1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550,7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-550,7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54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подъездного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пути для проезда подвижного состава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86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Иная деятельность: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2 180</a:t>
                      </a: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1 017</a:t>
                      </a: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1 163</a:t>
                      </a: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86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реализация химически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очищенной воды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414</a:t>
                      </a: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375</a:t>
                      </a: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86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реализация электроэнергии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155</a:t>
                      </a: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199</a:t>
                      </a: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-44</a:t>
                      </a: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86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выполнения работ и услуг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86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доходы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1 571</a:t>
                      </a: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443</a:t>
                      </a: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1 128</a:t>
                      </a: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541">
                <a:tc gridSpan="5"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прочим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расходам: снижение расходов по созданию резервов дебиторской задолженности , отпусков согласно  требованиям международных стандартов и др. выплаты.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Информация о доходах и расходах за 2023год</a:t>
            </a:r>
            <a:endParaRPr lang="ru-RU" sz="1800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523" name="Прямоугольник 4"/>
          <p:cNvSpPr>
            <a:spLocks noChangeArrowheads="1"/>
          </p:cNvSpPr>
          <p:nvPr/>
        </p:nvSpPr>
        <p:spPr bwMode="auto">
          <a:xfrm>
            <a:off x="7429520" y="571480"/>
            <a:ext cx="13366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b="1" dirty="0"/>
              <a:t>млн.тенге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28" y="428605"/>
            <a:ext cx="6715126" cy="71438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effectLst>
            <a:outerShdw algn="ctr" rotWithShape="0">
              <a:schemeClr val="hlink"/>
            </a:outerShdw>
          </a:effec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Расшифровка дебиторской задолженности</a:t>
            </a:r>
            <a:endParaRPr lang="ru-RU" sz="2400" dirty="0" smtClean="0"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9358313" y="4429125"/>
            <a:ext cx="42148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000" b="1" kern="0" baseline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142875" y="0"/>
            <a:ext cx="1000125" cy="714375"/>
            <a:chOff x="325" y="175"/>
            <a:chExt cx="871" cy="612"/>
          </a:xfrm>
        </p:grpSpPr>
        <p:sp>
          <p:nvSpPr>
            <p:cNvPr id="22593" name="AutoShape 5"/>
            <p:cNvSpPr>
              <a:spLocks noChangeArrowheads="1"/>
            </p:cNvSpPr>
            <p:nvPr/>
          </p:nvSpPr>
          <p:spPr bwMode="auto">
            <a:xfrm>
              <a:off x="326" y="531"/>
              <a:ext cx="870" cy="256"/>
            </a:xfrm>
            <a:custGeom>
              <a:avLst/>
              <a:gdLst>
                <a:gd name="T0" fmla="*/ 0 w 3267"/>
                <a:gd name="T1" fmla="*/ 0 h 978"/>
                <a:gd name="T2" fmla="*/ 0 w 3267"/>
                <a:gd name="T3" fmla="*/ 0 h 978"/>
                <a:gd name="T4" fmla="*/ 0 w 3267"/>
                <a:gd name="T5" fmla="*/ 0 h 978"/>
                <a:gd name="T6" fmla="*/ 0 w 3267"/>
                <a:gd name="T7" fmla="*/ 0 h 978"/>
                <a:gd name="T8" fmla="*/ 0 w 3267"/>
                <a:gd name="T9" fmla="*/ 0 h 978"/>
                <a:gd name="T10" fmla="*/ 0 w 3267"/>
                <a:gd name="T11" fmla="*/ 0 h 978"/>
                <a:gd name="T12" fmla="*/ 0 w 3267"/>
                <a:gd name="T13" fmla="*/ 0 h 978"/>
                <a:gd name="T14" fmla="*/ 0 w 3267"/>
                <a:gd name="T15" fmla="*/ 0 h 978"/>
                <a:gd name="T16" fmla="*/ 0 w 3267"/>
                <a:gd name="T17" fmla="*/ 0 h 978"/>
                <a:gd name="T18" fmla="*/ 0 w 3267"/>
                <a:gd name="T19" fmla="*/ 0 h 978"/>
                <a:gd name="T20" fmla="*/ 0 w 3267"/>
                <a:gd name="T21" fmla="*/ 0 h 978"/>
                <a:gd name="T22" fmla="*/ 0 w 3267"/>
                <a:gd name="T23" fmla="*/ 0 h 978"/>
                <a:gd name="T24" fmla="*/ 0 w 3267"/>
                <a:gd name="T25" fmla="*/ 0 h 978"/>
                <a:gd name="T26" fmla="*/ 0 w 3267"/>
                <a:gd name="T27" fmla="*/ 0 h 978"/>
                <a:gd name="T28" fmla="*/ 0 w 3267"/>
                <a:gd name="T29" fmla="*/ 0 h 978"/>
                <a:gd name="T30" fmla="*/ 0 w 3267"/>
                <a:gd name="T31" fmla="*/ 0 h 978"/>
                <a:gd name="T32" fmla="*/ 0 w 3267"/>
                <a:gd name="T33" fmla="*/ 0 h 978"/>
                <a:gd name="T34" fmla="*/ 0 w 3267"/>
                <a:gd name="T35" fmla="*/ 0 h 978"/>
                <a:gd name="T36" fmla="*/ 0 w 3267"/>
                <a:gd name="T37" fmla="*/ 0 h 978"/>
                <a:gd name="T38" fmla="*/ 0 w 3267"/>
                <a:gd name="T39" fmla="*/ 0 h 978"/>
                <a:gd name="T40" fmla="*/ 0 w 3267"/>
                <a:gd name="T41" fmla="*/ 0 h 978"/>
                <a:gd name="T42" fmla="*/ 0 w 3267"/>
                <a:gd name="T43" fmla="*/ 0 h 978"/>
                <a:gd name="T44" fmla="*/ 0 w 3267"/>
                <a:gd name="T45" fmla="*/ 0 h 978"/>
                <a:gd name="T46" fmla="*/ 0 w 3267"/>
                <a:gd name="T47" fmla="*/ 0 h 978"/>
                <a:gd name="T48" fmla="*/ 0 w 3267"/>
                <a:gd name="T49" fmla="*/ 0 h 978"/>
                <a:gd name="T50" fmla="*/ 0 w 3267"/>
                <a:gd name="T51" fmla="*/ 0 h 978"/>
                <a:gd name="T52" fmla="*/ 0 w 3267"/>
                <a:gd name="T53" fmla="*/ 0 h 978"/>
                <a:gd name="T54" fmla="*/ 0 w 3267"/>
                <a:gd name="T55" fmla="*/ 0 h 978"/>
                <a:gd name="T56" fmla="*/ 0 w 3267"/>
                <a:gd name="T57" fmla="*/ 0 h 978"/>
                <a:gd name="T58" fmla="*/ 0 w 3267"/>
                <a:gd name="T59" fmla="*/ 0 h 978"/>
                <a:gd name="T60" fmla="*/ 0 w 3267"/>
                <a:gd name="T61" fmla="*/ 0 h 978"/>
                <a:gd name="T62" fmla="*/ 0 w 3267"/>
                <a:gd name="T63" fmla="*/ 0 h 978"/>
                <a:gd name="T64" fmla="*/ 0 w 3267"/>
                <a:gd name="T65" fmla="*/ 0 h 978"/>
                <a:gd name="T66" fmla="*/ 0 w 3267"/>
                <a:gd name="T67" fmla="*/ 0 h 978"/>
                <a:gd name="T68" fmla="*/ 0 w 3267"/>
                <a:gd name="T69" fmla="*/ 0 h 978"/>
                <a:gd name="T70" fmla="*/ 0 w 3267"/>
                <a:gd name="T71" fmla="*/ 0 h 978"/>
                <a:gd name="T72" fmla="*/ 0 w 3267"/>
                <a:gd name="T73" fmla="*/ 0 h 978"/>
                <a:gd name="T74" fmla="*/ 0 w 3267"/>
                <a:gd name="T75" fmla="*/ 0 h 978"/>
                <a:gd name="T76" fmla="*/ 0 w 3267"/>
                <a:gd name="T77" fmla="*/ 0 h 978"/>
                <a:gd name="T78" fmla="*/ 0 w 3267"/>
                <a:gd name="T79" fmla="*/ 0 h 978"/>
                <a:gd name="T80" fmla="*/ 0 w 3267"/>
                <a:gd name="T81" fmla="*/ 0 h 978"/>
                <a:gd name="T82" fmla="*/ 0 w 3267"/>
                <a:gd name="T83" fmla="*/ 0 h 978"/>
                <a:gd name="T84" fmla="*/ 0 w 3267"/>
                <a:gd name="T85" fmla="*/ 0 h 978"/>
                <a:gd name="T86" fmla="*/ 0 w 3267"/>
                <a:gd name="T87" fmla="*/ 0 h 978"/>
                <a:gd name="T88" fmla="*/ 0 w 3267"/>
                <a:gd name="T89" fmla="*/ 0 h 978"/>
                <a:gd name="T90" fmla="*/ 0 w 3267"/>
                <a:gd name="T91" fmla="*/ 0 h 978"/>
                <a:gd name="T92" fmla="*/ 0 w 3267"/>
                <a:gd name="T93" fmla="*/ 0 h 97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67"/>
                <a:gd name="T142" fmla="*/ 0 h 978"/>
                <a:gd name="T143" fmla="*/ 3267 w 3267"/>
                <a:gd name="T144" fmla="*/ 978 h 97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67" h="978">
                  <a:moveTo>
                    <a:pt x="0" y="957"/>
                  </a:moveTo>
                  <a:lnTo>
                    <a:pt x="0" y="15"/>
                  </a:lnTo>
                  <a:lnTo>
                    <a:pt x="335" y="15"/>
                  </a:lnTo>
                  <a:lnTo>
                    <a:pt x="335" y="420"/>
                  </a:lnTo>
                  <a:lnTo>
                    <a:pt x="547" y="15"/>
                  </a:lnTo>
                  <a:lnTo>
                    <a:pt x="927" y="15"/>
                  </a:lnTo>
                  <a:lnTo>
                    <a:pt x="643" y="481"/>
                  </a:lnTo>
                  <a:lnTo>
                    <a:pt x="968" y="957"/>
                  </a:lnTo>
                  <a:lnTo>
                    <a:pt x="557" y="957"/>
                  </a:lnTo>
                  <a:lnTo>
                    <a:pt x="335" y="562"/>
                  </a:lnTo>
                  <a:lnTo>
                    <a:pt x="335" y="957"/>
                  </a:lnTo>
                  <a:lnTo>
                    <a:pt x="0" y="957"/>
                  </a:lnTo>
                  <a:close/>
                  <a:moveTo>
                    <a:pt x="1104" y="957"/>
                  </a:moveTo>
                  <a:lnTo>
                    <a:pt x="1104" y="324"/>
                  </a:lnTo>
                  <a:lnTo>
                    <a:pt x="917" y="324"/>
                  </a:lnTo>
                  <a:lnTo>
                    <a:pt x="917" y="15"/>
                  </a:lnTo>
                  <a:lnTo>
                    <a:pt x="1626" y="15"/>
                  </a:lnTo>
                  <a:lnTo>
                    <a:pt x="1626" y="324"/>
                  </a:lnTo>
                  <a:lnTo>
                    <a:pt x="1439" y="324"/>
                  </a:lnTo>
                  <a:lnTo>
                    <a:pt x="1439" y="957"/>
                  </a:lnTo>
                  <a:lnTo>
                    <a:pt x="1104" y="957"/>
                  </a:lnTo>
                  <a:close/>
                  <a:moveTo>
                    <a:pt x="1930" y="603"/>
                  </a:moveTo>
                  <a:lnTo>
                    <a:pt x="1758" y="603"/>
                  </a:lnTo>
                  <a:lnTo>
                    <a:pt x="1758" y="365"/>
                  </a:lnTo>
                  <a:lnTo>
                    <a:pt x="1925" y="365"/>
                  </a:lnTo>
                  <a:lnTo>
                    <a:pt x="1915" y="350"/>
                  </a:lnTo>
                  <a:lnTo>
                    <a:pt x="1899" y="339"/>
                  </a:lnTo>
                  <a:lnTo>
                    <a:pt x="1879" y="324"/>
                  </a:lnTo>
                  <a:lnTo>
                    <a:pt x="1864" y="319"/>
                  </a:lnTo>
                  <a:lnTo>
                    <a:pt x="1844" y="309"/>
                  </a:lnTo>
                  <a:lnTo>
                    <a:pt x="1823" y="304"/>
                  </a:lnTo>
                  <a:lnTo>
                    <a:pt x="1803" y="304"/>
                  </a:lnTo>
                  <a:lnTo>
                    <a:pt x="1783" y="304"/>
                  </a:lnTo>
                  <a:lnTo>
                    <a:pt x="1758" y="304"/>
                  </a:lnTo>
                  <a:lnTo>
                    <a:pt x="1727" y="309"/>
                  </a:lnTo>
                  <a:lnTo>
                    <a:pt x="1702" y="314"/>
                  </a:lnTo>
                  <a:lnTo>
                    <a:pt x="1682" y="324"/>
                  </a:lnTo>
                  <a:lnTo>
                    <a:pt x="1656" y="339"/>
                  </a:lnTo>
                  <a:lnTo>
                    <a:pt x="1631" y="355"/>
                  </a:lnTo>
                  <a:lnTo>
                    <a:pt x="1611" y="370"/>
                  </a:lnTo>
                  <a:lnTo>
                    <a:pt x="1585" y="390"/>
                  </a:lnTo>
                  <a:lnTo>
                    <a:pt x="1585" y="41"/>
                  </a:lnTo>
                  <a:lnTo>
                    <a:pt x="1616" y="30"/>
                  </a:lnTo>
                  <a:lnTo>
                    <a:pt x="1646" y="25"/>
                  </a:lnTo>
                  <a:lnTo>
                    <a:pt x="1677" y="15"/>
                  </a:lnTo>
                  <a:lnTo>
                    <a:pt x="1702" y="10"/>
                  </a:lnTo>
                  <a:lnTo>
                    <a:pt x="1732" y="5"/>
                  </a:lnTo>
                  <a:lnTo>
                    <a:pt x="1763" y="0"/>
                  </a:lnTo>
                  <a:lnTo>
                    <a:pt x="1788" y="0"/>
                  </a:lnTo>
                  <a:lnTo>
                    <a:pt x="1818" y="0"/>
                  </a:lnTo>
                  <a:lnTo>
                    <a:pt x="1849" y="0"/>
                  </a:lnTo>
                  <a:lnTo>
                    <a:pt x="1879" y="0"/>
                  </a:lnTo>
                  <a:lnTo>
                    <a:pt x="1910" y="5"/>
                  </a:lnTo>
                  <a:lnTo>
                    <a:pt x="1935" y="10"/>
                  </a:lnTo>
                  <a:lnTo>
                    <a:pt x="1965" y="15"/>
                  </a:lnTo>
                  <a:lnTo>
                    <a:pt x="1991" y="20"/>
                  </a:lnTo>
                  <a:lnTo>
                    <a:pt x="2016" y="30"/>
                  </a:lnTo>
                  <a:lnTo>
                    <a:pt x="2036" y="41"/>
                  </a:lnTo>
                  <a:lnTo>
                    <a:pt x="2061" y="51"/>
                  </a:lnTo>
                  <a:lnTo>
                    <a:pt x="2082" y="61"/>
                  </a:lnTo>
                  <a:lnTo>
                    <a:pt x="2107" y="76"/>
                  </a:lnTo>
                  <a:lnTo>
                    <a:pt x="2127" y="86"/>
                  </a:lnTo>
                  <a:lnTo>
                    <a:pt x="2142" y="101"/>
                  </a:lnTo>
                  <a:lnTo>
                    <a:pt x="2163" y="117"/>
                  </a:lnTo>
                  <a:lnTo>
                    <a:pt x="2178" y="132"/>
                  </a:lnTo>
                  <a:lnTo>
                    <a:pt x="2193" y="152"/>
                  </a:lnTo>
                  <a:lnTo>
                    <a:pt x="2208" y="167"/>
                  </a:lnTo>
                  <a:lnTo>
                    <a:pt x="2224" y="187"/>
                  </a:lnTo>
                  <a:lnTo>
                    <a:pt x="2234" y="208"/>
                  </a:lnTo>
                  <a:lnTo>
                    <a:pt x="2249" y="228"/>
                  </a:lnTo>
                  <a:lnTo>
                    <a:pt x="2259" y="243"/>
                  </a:lnTo>
                  <a:lnTo>
                    <a:pt x="2269" y="269"/>
                  </a:lnTo>
                  <a:lnTo>
                    <a:pt x="2274" y="289"/>
                  </a:lnTo>
                  <a:lnTo>
                    <a:pt x="2284" y="309"/>
                  </a:lnTo>
                  <a:lnTo>
                    <a:pt x="2289" y="329"/>
                  </a:lnTo>
                  <a:lnTo>
                    <a:pt x="2294" y="355"/>
                  </a:lnTo>
                  <a:lnTo>
                    <a:pt x="2299" y="375"/>
                  </a:lnTo>
                  <a:lnTo>
                    <a:pt x="2305" y="395"/>
                  </a:lnTo>
                  <a:lnTo>
                    <a:pt x="2310" y="420"/>
                  </a:lnTo>
                  <a:lnTo>
                    <a:pt x="2310" y="441"/>
                  </a:lnTo>
                  <a:lnTo>
                    <a:pt x="2310" y="466"/>
                  </a:lnTo>
                  <a:lnTo>
                    <a:pt x="2310" y="491"/>
                  </a:lnTo>
                  <a:lnTo>
                    <a:pt x="2310" y="527"/>
                  </a:lnTo>
                  <a:lnTo>
                    <a:pt x="2310" y="567"/>
                  </a:lnTo>
                  <a:lnTo>
                    <a:pt x="2299" y="603"/>
                  </a:lnTo>
                  <a:lnTo>
                    <a:pt x="2294" y="638"/>
                  </a:lnTo>
                  <a:lnTo>
                    <a:pt x="2284" y="669"/>
                  </a:lnTo>
                  <a:lnTo>
                    <a:pt x="2274" y="699"/>
                  </a:lnTo>
                  <a:lnTo>
                    <a:pt x="2259" y="729"/>
                  </a:lnTo>
                  <a:lnTo>
                    <a:pt x="2239" y="760"/>
                  </a:lnTo>
                  <a:lnTo>
                    <a:pt x="2224" y="785"/>
                  </a:lnTo>
                  <a:lnTo>
                    <a:pt x="2203" y="811"/>
                  </a:lnTo>
                  <a:lnTo>
                    <a:pt x="2183" y="836"/>
                  </a:lnTo>
                  <a:lnTo>
                    <a:pt x="2158" y="856"/>
                  </a:lnTo>
                  <a:lnTo>
                    <a:pt x="2137" y="876"/>
                  </a:lnTo>
                  <a:lnTo>
                    <a:pt x="2112" y="892"/>
                  </a:lnTo>
                  <a:lnTo>
                    <a:pt x="2082" y="912"/>
                  </a:lnTo>
                  <a:lnTo>
                    <a:pt x="2056" y="927"/>
                  </a:lnTo>
                  <a:lnTo>
                    <a:pt x="2026" y="937"/>
                  </a:lnTo>
                  <a:lnTo>
                    <a:pt x="1996" y="947"/>
                  </a:lnTo>
                  <a:lnTo>
                    <a:pt x="1965" y="957"/>
                  </a:lnTo>
                  <a:lnTo>
                    <a:pt x="1940" y="968"/>
                  </a:lnTo>
                  <a:lnTo>
                    <a:pt x="1910" y="973"/>
                  </a:lnTo>
                  <a:lnTo>
                    <a:pt x="1879" y="978"/>
                  </a:lnTo>
                  <a:lnTo>
                    <a:pt x="1844" y="978"/>
                  </a:lnTo>
                  <a:lnTo>
                    <a:pt x="1813" y="978"/>
                  </a:lnTo>
                  <a:lnTo>
                    <a:pt x="1793" y="978"/>
                  </a:lnTo>
                  <a:lnTo>
                    <a:pt x="1768" y="978"/>
                  </a:lnTo>
                  <a:lnTo>
                    <a:pt x="1747" y="973"/>
                  </a:lnTo>
                  <a:lnTo>
                    <a:pt x="1717" y="968"/>
                  </a:lnTo>
                  <a:lnTo>
                    <a:pt x="1692" y="962"/>
                  </a:lnTo>
                  <a:lnTo>
                    <a:pt x="1656" y="957"/>
                  </a:lnTo>
                  <a:lnTo>
                    <a:pt x="1626" y="947"/>
                  </a:lnTo>
                  <a:lnTo>
                    <a:pt x="1590" y="937"/>
                  </a:lnTo>
                  <a:lnTo>
                    <a:pt x="1580" y="583"/>
                  </a:lnTo>
                  <a:lnTo>
                    <a:pt x="1606" y="603"/>
                  </a:lnTo>
                  <a:lnTo>
                    <a:pt x="1636" y="623"/>
                  </a:lnTo>
                  <a:lnTo>
                    <a:pt x="1661" y="638"/>
                  </a:lnTo>
                  <a:lnTo>
                    <a:pt x="1687" y="648"/>
                  </a:lnTo>
                  <a:lnTo>
                    <a:pt x="1712" y="659"/>
                  </a:lnTo>
                  <a:lnTo>
                    <a:pt x="1742" y="664"/>
                  </a:lnTo>
                  <a:lnTo>
                    <a:pt x="1768" y="669"/>
                  </a:lnTo>
                  <a:lnTo>
                    <a:pt x="1793" y="669"/>
                  </a:lnTo>
                  <a:lnTo>
                    <a:pt x="1813" y="669"/>
                  </a:lnTo>
                  <a:lnTo>
                    <a:pt x="1839" y="669"/>
                  </a:lnTo>
                  <a:lnTo>
                    <a:pt x="1854" y="664"/>
                  </a:lnTo>
                  <a:lnTo>
                    <a:pt x="1874" y="653"/>
                  </a:lnTo>
                  <a:lnTo>
                    <a:pt x="1889" y="643"/>
                  </a:lnTo>
                  <a:lnTo>
                    <a:pt x="1904" y="633"/>
                  </a:lnTo>
                  <a:lnTo>
                    <a:pt x="1920" y="618"/>
                  </a:lnTo>
                  <a:lnTo>
                    <a:pt x="1930" y="603"/>
                  </a:lnTo>
                  <a:close/>
                  <a:moveTo>
                    <a:pt x="2299" y="957"/>
                  </a:moveTo>
                  <a:lnTo>
                    <a:pt x="2299" y="15"/>
                  </a:lnTo>
                  <a:lnTo>
                    <a:pt x="2629" y="15"/>
                  </a:lnTo>
                  <a:lnTo>
                    <a:pt x="2629" y="420"/>
                  </a:lnTo>
                  <a:lnTo>
                    <a:pt x="2841" y="15"/>
                  </a:lnTo>
                  <a:lnTo>
                    <a:pt x="3226" y="15"/>
                  </a:lnTo>
                  <a:lnTo>
                    <a:pt x="2943" y="481"/>
                  </a:lnTo>
                  <a:lnTo>
                    <a:pt x="3267" y="957"/>
                  </a:lnTo>
                  <a:lnTo>
                    <a:pt x="2857" y="957"/>
                  </a:lnTo>
                  <a:lnTo>
                    <a:pt x="2629" y="562"/>
                  </a:lnTo>
                  <a:lnTo>
                    <a:pt x="2629" y="957"/>
                  </a:lnTo>
                  <a:lnTo>
                    <a:pt x="2299" y="957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94" name="Rectangle 6"/>
            <p:cNvSpPr>
              <a:spLocks noChangeArrowheads="1"/>
            </p:cNvSpPr>
            <p:nvPr/>
          </p:nvSpPr>
          <p:spPr bwMode="auto">
            <a:xfrm>
              <a:off x="325" y="242"/>
              <a:ext cx="89" cy="527"/>
            </a:xfrm>
            <a:prstGeom prst="rect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22595" name="AutoShape 7"/>
            <p:cNvSpPr>
              <a:spLocks noChangeArrowheads="1"/>
            </p:cNvSpPr>
            <p:nvPr/>
          </p:nvSpPr>
          <p:spPr bwMode="auto">
            <a:xfrm rot="-120000">
              <a:off x="365" y="178"/>
              <a:ext cx="175" cy="91"/>
            </a:xfrm>
            <a:custGeom>
              <a:avLst/>
              <a:gdLst>
                <a:gd name="T0" fmla="*/ 0 w 664"/>
                <a:gd name="T1" fmla="*/ 0 h 355"/>
                <a:gd name="T2" fmla="*/ 0 w 664"/>
                <a:gd name="T3" fmla="*/ 0 h 355"/>
                <a:gd name="T4" fmla="*/ 0 w 664"/>
                <a:gd name="T5" fmla="*/ 0 h 355"/>
                <a:gd name="T6" fmla="*/ 0 w 664"/>
                <a:gd name="T7" fmla="*/ 0 h 355"/>
                <a:gd name="T8" fmla="*/ 0 w 664"/>
                <a:gd name="T9" fmla="*/ 0 h 355"/>
                <a:gd name="T10" fmla="*/ 0 w 664"/>
                <a:gd name="T11" fmla="*/ 0 h 355"/>
                <a:gd name="T12" fmla="*/ 0 w 664"/>
                <a:gd name="T13" fmla="*/ 0 h 355"/>
                <a:gd name="T14" fmla="*/ 0 w 664"/>
                <a:gd name="T15" fmla="*/ 0 h 355"/>
                <a:gd name="T16" fmla="*/ 0 w 664"/>
                <a:gd name="T17" fmla="*/ 0 h 355"/>
                <a:gd name="T18" fmla="*/ 0 w 664"/>
                <a:gd name="T19" fmla="*/ 0 h 355"/>
                <a:gd name="T20" fmla="*/ 0 w 664"/>
                <a:gd name="T21" fmla="*/ 0 h 355"/>
                <a:gd name="T22" fmla="*/ 0 w 664"/>
                <a:gd name="T23" fmla="*/ 0 h 355"/>
                <a:gd name="T24" fmla="*/ 0 w 664"/>
                <a:gd name="T25" fmla="*/ 0 h 355"/>
                <a:gd name="T26" fmla="*/ 0 w 664"/>
                <a:gd name="T27" fmla="*/ 0 h 355"/>
                <a:gd name="T28" fmla="*/ 0 w 664"/>
                <a:gd name="T29" fmla="*/ 0 h 355"/>
                <a:gd name="T30" fmla="*/ 0 w 664"/>
                <a:gd name="T31" fmla="*/ 0 h 355"/>
                <a:gd name="T32" fmla="*/ 0 w 664"/>
                <a:gd name="T33" fmla="*/ 0 h 355"/>
                <a:gd name="T34" fmla="*/ 0 w 664"/>
                <a:gd name="T35" fmla="*/ 0 h 355"/>
                <a:gd name="T36" fmla="*/ 0 w 664"/>
                <a:gd name="T37" fmla="*/ 0 h 355"/>
                <a:gd name="T38" fmla="*/ 0 w 664"/>
                <a:gd name="T39" fmla="*/ 0 h 355"/>
                <a:gd name="T40" fmla="*/ 0 w 664"/>
                <a:gd name="T41" fmla="*/ 0 h 355"/>
                <a:gd name="T42" fmla="*/ 0 w 664"/>
                <a:gd name="T43" fmla="*/ 0 h 355"/>
                <a:gd name="T44" fmla="*/ 0 w 664"/>
                <a:gd name="T45" fmla="*/ 0 h 355"/>
                <a:gd name="T46" fmla="*/ 0 w 664"/>
                <a:gd name="T47" fmla="*/ 0 h 355"/>
                <a:gd name="T48" fmla="*/ 0 w 664"/>
                <a:gd name="T49" fmla="*/ 0 h 355"/>
                <a:gd name="T50" fmla="*/ 0 w 664"/>
                <a:gd name="T51" fmla="*/ 0 h 355"/>
                <a:gd name="T52" fmla="*/ 0 w 664"/>
                <a:gd name="T53" fmla="*/ 0 h 355"/>
                <a:gd name="T54" fmla="*/ 0 w 664"/>
                <a:gd name="T55" fmla="*/ 0 h 355"/>
                <a:gd name="T56" fmla="*/ 0 w 664"/>
                <a:gd name="T57" fmla="*/ 0 h 355"/>
                <a:gd name="T58" fmla="*/ 0 w 664"/>
                <a:gd name="T59" fmla="*/ 0 h 355"/>
                <a:gd name="T60" fmla="*/ 0 w 664"/>
                <a:gd name="T61" fmla="*/ 0 h 355"/>
                <a:gd name="T62" fmla="*/ 0 w 664"/>
                <a:gd name="T63" fmla="*/ 0 h 355"/>
                <a:gd name="T64" fmla="*/ 0 w 664"/>
                <a:gd name="T65" fmla="*/ 0 h 355"/>
                <a:gd name="T66" fmla="*/ 0 w 664"/>
                <a:gd name="T67" fmla="*/ 0 h 355"/>
                <a:gd name="T68" fmla="*/ 0 w 664"/>
                <a:gd name="T69" fmla="*/ 0 h 355"/>
                <a:gd name="T70" fmla="*/ 0 w 664"/>
                <a:gd name="T71" fmla="*/ 0 h 355"/>
                <a:gd name="T72" fmla="*/ 0 w 664"/>
                <a:gd name="T73" fmla="*/ 0 h 355"/>
                <a:gd name="T74" fmla="*/ 0 w 664"/>
                <a:gd name="T75" fmla="*/ 0 h 355"/>
                <a:gd name="T76" fmla="*/ 0 w 664"/>
                <a:gd name="T77" fmla="*/ 0 h 355"/>
                <a:gd name="T78" fmla="*/ 0 w 664"/>
                <a:gd name="T79" fmla="*/ 0 h 355"/>
                <a:gd name="T80" fmla="*/ 0 w 664"/>
                <a:gd name="T81" fmla="*/ 0 h 35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64"/>
                <a:gd name="T124" fmla="*/ 0 h 355"/>
                <a:gd name="T125" fmla="*/ 664 w 664"/>
                <a:gd name="T126" fmla="*/ 355 h 35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64" h="355">
                  <a:moveTo>
                    <a:pt x="249" y="0"/>
                  </a:moveTo>
                  <a:lnTo>
                    <a:pt x="208" y="0"/>
                  </a:lnTo>
                  <a:lnTo>
                    <a:pt x="173" y="16"/>
                  </a:lnTo>
                  <a:lnTo>
                    <a:pt x="142" y="31"/>
                  </a:lnTo>
                  <a:lnTo>
                    <a:pt x="117" y="46"/>
                  </a:lnTo>
                  <a:lnTo>
                    <a:pt x="92" y="56"/>
                  </a:lnTo>
                  <a:lnTo>
                    <a:pt x="66" y="66"/>
                  </a:lnTo>
                  <a:lnTo>
                    <a:pt x="36" y="66"/>
                  </a:lnTo>
                  <a:lnTo>
                    <a:pt x="0" y="61"/>
                  </a:lnTo>
                  <a:lnTo>
                    <a:pt x="5" y="66"/>
                  </a:lnTo>
                  <a:lnTo>
                    <a:pt x="11" y="76"/>
                  </a:lnTo>
                  <a:lnTo>
                    <a:pt x="21" y="86"/>
                  </a:lnTo>
                  <a:lnTo>
                    <a:pt x="31" y="92"/>
                  </a:lnTo>
                  <a:lnTo>
                    <a:pt x="46" y="97"/>
                  </a:lnTo>
                  <a:lnTo>
                    <a:pt x="56" y="102"/>
                  </a:lnTo>
                  <a:lnTo>
                    <a:pt x="71" y="107"/>
                  </a:lnTo>
                  <a:lnTo>
                    <a:pt x="87" y="102"/>
                  </a:lnTo>
                  <a:lnTo>
                    <a:pt x="97" y="81"/>
                  </a:lnTo>
                  <a:lnTo>
                    <a:pt x="112" y="97"/>
                  </a:lnTo>
                  <a:lnTo>
                    <a:pt x="142" y="61"/>
                  </a:lnTo>
                  <a:lnTo>
                    <a:pt x="147" y="81"/>
                  </a:lnTo>
                  <a:lnTo>
                    <a:pt x="173" y="76"/>
                  </a:lnTo>
                  <a:lnTo>
                    <a:pt x="178" y="51"/>
                  </a:lnTo>
                  <a:lnTo>
                    <a:pt x="193" y="66"/>
                  </a:lnTo>
                  <a:lnTo>
                    <a:pt x="218" y="31"/>
                  </a:lnTo>
                  <a:lnTo>
                    <a:pt x="223" y="41"/>
                  </a:lnTo>
                  <a:lnTo>
                    <a:pt x="233" y="51"/>
                  </a:lnTo>
                  <a:lnTo>
                    <a:pt x="243" y="56"/>
                  </a:lnTo>
                  <a:lnTo>
                    <a:pt x="249" y="66"/>
                  </a:lnTo>
                  <a:lnTo>
                    <a:pt x="259" y="71"/>
                  </a:lnTo>
                  <a:lnTo>
                    <a:pt x="269" y="81"/>
                  </a:lnTo>
                  <a:lnTo>
                    <a:pt x="274" y="86"/>
                  </a:lnTo>
                  <a:lnTo>
                    <a:pt x="279" y="102"/>
                  </a:lnTo>
                  <a:lnTo>
                    <a:pt x="289" y="132"/>
                  </a:lnTo>
                  <a:lnTo>
                    <a:pt x="304" y="167"/>
                  </a:lnTo>
                  <a:lnTo>
                    <a:pt x="319" y="213"/>
                  </a:lnTo>
                  <a:lnTo>
                    <a:pt x="340" y="254"/>
                  </a:lnTo>
                  <a:lnTo>
                    <a:pt x="355" y="274"/>
                  </a:lnTo>
                  <a:lnTo>
                    <a:pt x="370" y="294"/>
                  </a:lnTo>
                  <a:lnTo>
                    <a:pt x="385" y="309"/>
                  </a:lnTo>
                  <a:lnTo>
                    <a:pt x="400" y="325"/>
                  </a:lnTo>
                  <a:lnTo>
                    <a:pt x="426" y="340"/>
                  </a:lnTo>
                  <a:lnTo>
                    <a:pt x="446" y="350"/>
                  </a:lnTo>
                  <a:lnTo>
                    <a:pt x="471" y="355"/>
                  </a:lnTo>
                  <a:lnTo>
                    <a:pt x="502" y="355"/>
                  </a:lnTo>
                  <a:lnTo>
                    <a:pt x="507" y="269"/>
                  </a:lnTo>
                  <a:lnTo>
                    <a:pt x="527" y="355"/>
                  </a:lnTo>
                  <a:lnTo>
                    <a:pt x="547" y="350"/>
                  </a:lnTo>
                  <a:lnTo>
                    <a:pt x="557" y="269"/>
                  </a:lnTo>
                  <a:lnTo>
                    <a:pt x="578" y="345"/>
                  </a:lnTo>
                  <a:lnTo>
                    <a:pt x="598" y="238"/>
                  </a:lnTo>
                  <a:lnTo>
                    <a:pt x="623" y="319"/>
                  </a:lnTo>
                  <a:lnTo>
                    <a:pt x="639" y="243"/>
                  </a:lnTo>
                  <a:lnTo>
                    <a:pt x="654" y="294"/>
                  </a:lnTo>
                  <a:lnTo>
                    <a:pt x="654" y="269"/>
                  </a:lnTo>
                  <a:lnTo>
                    <a:pt x="659" y="238"/>
                  </a:lnTo>
                  <a:lnTo>
                    <a:pt x="659" y="208"/>
                  </a:lnTo>
                  <a:lnTo>
                    <a:pt x="664" y="173"/>
                  </a:lnTo>
                  <a:lnTo>
                    <a:pt x="664" y="137"/>
                  </a:lnTo>
                  <a:lnTo>
                    <a:pt x="664" y="107"/>
                  </a:lnTo>
                  <a:lnTo>
                    <a:pt x="664" y="76"/>
                  </a:lnTo>
                  <a:lnTo>
                    <a:pt x="659" y="51"/>
                  </a:lnTo>
                  <a:lnTo>
                    <a:pt x="639" y="76"/>
                  </a:lnTo>
                  <a:lnTo>
                    <a:pt x="613" y="97"/>
                  </a:lnTo>
                  <a:lnTo>
                    <a:pt x="593" y="112"/>
                  </a:lnTo>
                  <a:lnTo>
                    <a:pt x="573" y="127"/>
                  </a:lnTo>
                  <a:lnTo>
                    <a:pt x="552" y="137"/>
                  </a:lnTo>
                  <a:lnTo>
                    <a:pt x="532" y="142"/>
                  </a:lnTo>
                  <a:lnTo>
                    <a:pt x="512" y="147"/>
                  </a:lnTo>
                  <a:lnTo>
                    <a:pt x="492" y="152"/>
                  </a:lnTo>
                  <a:lnTo>
                    <a:pt x="476" y="147"/>
                  </a:lnTo>
                  <a:lnTo>
                    <a:pt x="461" y="142"/>
                  </a:lnTo>
                  <a:lnTo>
                    <a:pt x="446" y="137"/>
                  </a:lnTo>
                  <a:lnTo>
                    <a:pt x="436" y="127"/>
                  </a:lnTo>
                  <a:lnTo>
                    <a:pt x="416" y="102"/>
                  </a:lnTo>
                  <a:lnTo>
                    <a:pt x="395" y="76"/>
                  </a:lnTo>
                  <a:lnTo>
                    <a:pt x="375" y="46"/>
                  </a:lnTo>
                  <a:lnTo>
                    <a:pt x="345" y="21"/>
                  </a:lnTo>
                  <a:lnTo>
                    <a:pt x="330" y="10"/>
                  </a:lnTo>
                  <a:lnTo>
                    <a:pt x="304" y="5"/>
                  </a:lnTo>
                  <a:lnTo>
                    <a:pt x="279" y="0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2533" name="Rectangle 1"/>
          <p:cNvSpPr>
            <a:spLocks noChangeArrowheads="1"/>
          </p:cNvSpPr>
          <p:nvPr/>
        </p:nvSpPr>
        <p:spPr bwMode="auto">
          <a:xfrm>
            <a:off x="7643813" y="1071563"/>
            <a:ext cx="1071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ru-RU" sz="1800" b="1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. тенге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85750" y="1500188"/>
          <a:ext cx="8715408" cy="4031759"/>
        </p:xfrm>
        <a:graphic>
          <a:graphicData uri="http://schemas.openxmlformats.org/drawingml/2006/table">
            <a:tbl>
              <a:tblPr/>
              <a:tblGrid>
                <a:gridCol w="1827407"/>
                <a:gridCol w="1194863"/>
                <a:gridCol w="1265149"/>
                <a:gridCol w="1194863"/>
                <a:gridCol w="1194863"/>
                <a:gridCol w="1124577"/>
                <a:gridCol w="913686"/>
              </a:tblGrid>
              <a:tr h="1168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65314" marR="653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01.01.2020 года</a:t>
                      </a:r>
                    </a:p>
                  </a:txBody>
                  <a:tcPr marL="65314" marR="653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01.01.2021 года</a:t>
                      </a:r>
                    </a:p>
                  </a:txBody>
                  <a:tcPr marL="65314" marR="653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01.01.2022 года</a:t>
                      </a:r>
                    </a:p>
                  </a:txBody>
                  <a:tcPr marL="65314" marR="653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01.01.2023 года</a:t>
                      </a:r>
                    </a:p>
                  </a:txBody>
                  <a:tcPr marL="65314" marR="653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01.01.2024 года</a:t>
                      </a:r>
                    </a:p>
                  </a:txBody>
                  <a:tcPr marL="65314" marR="653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Отклонения (рост)</a:t>
                      </a:r>
                    </a:p>
                  </a:txBody>
                  <a:tcPr marL="65314" marR="653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388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5314" marR="65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2 231,2</a:t>
                      </a:r>
                    </a:p>
                  </a:txBody>
                  <a:tcPr marL="65314" marR="653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2 028,9</a:t>
                      </a:r>
                    </a:p>
                  </a:txBody>
                  <a:tcPr marL="65314" marR="653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1 910,2</a:t>
                      </a:r>
                    </a:p>
                  </a:txBody>
                  <a:tcPr marL="65314" marR="653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1941,1</a:t>
                      </a:r>
                    </a:p>
                  </a:txBody>
                  <a:tcPr marL="65314" marR="653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2350,2</a:t>
                      </a:r>
                    </a:p>
                  </a:txBody>
                  <a:tcPr marL="65314" marR="653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409,1</a:t>
                      </a:r>
                    </a:p>
                  </a:txBody>
                  <a:tcPr marL="65314" marR="653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 население</a:t>
                      </a:r>
                    </a:p>
                  </a:txBody>
                  <a:tcPr marL="65314" marR="65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853,3</a:t>
                      </a:r>
                    </a:p>
                  </a:txBody>
                  <a:tcPr marL="65314" marR="653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1 019,9</a:t>
                      </a:r>
                    </a:p>
                  </a:txBody>
                  <a:tcPr marL="65314" marR="653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995,8</a:t>
                      </a:r>
                    </a:p>
                  </a:txBody>
                  <a:tcPr marL="65314" marR="653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1 028,7</a:t>
                      </a:r>
                    </a:p>
                  </a:txBody>
                  <a:tcPr marL="65314" marR="653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1 217,8</a:t>
                      </a:r>
                    </a:p>
                  </a:txBody>
                  <a:tcPr marL="65314" marR="653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189,1</a:t>
                      </a:r>
                    </a:p>
                  </a:txBody>
                  <a:tcPr marL="65314" marR="653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1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Бюджетные организации</a:t>
                      </a:r>
                    </a:p>
                  </a:txBody>
                  <a:tcPr marL="65314" marR="65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189,9</a:t>
                      </a:r>
                    </a:p>
                  </a:txBody>
                  <a:tcPr marL="65314" marR="653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189,3</a:t>
                      </a:r>
                    </a:p>
                  </a:txBody>
                  <a:tcPr marL="65314" marR="653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176,8</a:t>
                      </a:r>
                    </a:p>
                  </a:txBody>
                  <a:tcPr marL="65314" marR="653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156,4</a:t>
                      </a:r>
                    </a:p>
                  </a:txBody>
                  <a:tcPr marL="65314" marR="653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</a:t>
                      </a:r>
                    </a:p>
                  </a:txBody>
                  <a:tcPr marL="65314" marR="653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-31,4</a:t>
                      </a:r>
                    </a:p>
                  </a:txBody>
                  <a:tcPr marL="65314" marR="653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потребители</a:t>
                      </a:r>
                    </a:p>
                  </a:txBody>
                  <a:tcPr marL="65314" marR="65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443,0</a:t>
                      </a:r>
                    </a:p>
                  </a:txBody>
                  <a:tcPr marL="65314" marR="653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686,7</a:t>
                      </a:r>
                    </a:p>
                  </a:txBody>
                  <a:tcPr marL="65314" marR="653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721,6</a:t>
                      </a:r>
                    </a:p>
                  </a:txBody>
                  <a:tcPr marL="65314" marR="653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756,0</a:t>
                      </a:r>
                    </a:p>
                  </a:txBody>
                  <a:tcPr marL="65314" marR="653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1 007,4</a:t>
                      </a:r>
                    </a:p>
                  </a:txBody>
                  <a:tcPr marL="65314" marR="653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251,4</a:t>
                      </a:r>
                    </a:p>
                  </a:txBody>
                  <a:tcPr marL="65314" marR="653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Прочая дебиторская задолженность</a:t>
                      </a:r>
                    </a:p>
                  </a:txBody>
                  <a:tcPr marL="65314" marR="6531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745,0</a:t>
                      </a:r>
                    </a:p>
                  </a:txBody>
                  <a:tcPr marL="65314" marR="653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133,0</a:t>
                      </a:r>
                    </a:p>
                  </a:txBody>
                  <a:tcPr marL="65314" marR="653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16,0</a:t>
                      </a:r>
                    </a:p>
                  </a:txBody>
                  <a:tcPr marL="65314" marR="653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5314" marR="653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5314" marR="653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5314" marR="653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92" name="Прямоугольник 9"/>
          <p:cNvSpPr>
            <a:spLocks noChangeArrowheads="1"/>
          </p:cNvSpPr>
          <p:nvPr/>
        </p:nvSpPr>
        <p:spPr bwMode="auto">
          <a:xfrm>
            <a:off x="785813" y="5572125"/>
            <a:ext cx="8215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1" baseline="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400" b="1" i="1" baseline="0" dirty="0">
                <a:latin typeface="Times New Roman" pitchFamily="18" charset="0"/>
                <a:cs typeface="Times New Roman" pitchFamily="18" charset="0"/>
              </a:rPr>
              <a:t>дебиторской задолженности на текущую дату прошлого года </a:t>
            </a:r>
            <a:r>
              <a:rPr lang="ru-RU" sz="1400" b="1" i="1" baseline="0" dirty="0" smtClean="0">
                <a:latin typeface="Times New Roman" pitchFamily="18" charset="0"/>
                <a:cs typeface="Times New Roman" pitchFamily="18" charset="0"/>
              </a:rPr>
              <a:t>на  23%  или 429,3 </a:t>
            </a:r>
            <a:r>
              <a:rPr lang="ru-RU" sz="1400" b="1" i="1" baseline="0" dirty="0">
                <a:latin typeface="Times New Roman" pitchFamily="18" charset="0"/>
                <a:cs typeface="Times New Roman" pitchFamily="18" charset="0"/>
              </a:rPr>
              <a:t>мл. тенге, но по населению задолженность выросла на </a:t>
            </a:r>
            <a:r>
              <a:rPr lang="ru-RU" sz="1400" b="1" i="1" baseline="0" dirty="0" smtClean="0">
                <a:latin typeface="Times New Roman" pitchFamily="18" charset="0"/>
                <a:cs typeface="Times New Roman" pitchFamily="18" charset="0"/>
              </a:rPr>
              <a:t>18,4% </a:t>
            </a:r>
            <a:r>
              <a:rPr lang="ru-RU" sz="1400" b="1" i="1" baseline="0" dirty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400" b="1" i="1" baseline="0" dirty="0" smtClean="0">
                <a:latin typeface="Times New Roman" pitchFamily="18" charset="0"/>
                <a:cs typeface="Times New Roman" pitchFamily="18" charset="0"/>
              </a:rPr>
              <a:t> 189,6 </a:t>
            </a:r>
            <a:r>
              <a:rPr lang="ru-RU" sz="1400" b="1" i="1" baseline="0" dirty="0">
                <a:latin typeface="Times New Roman" pitchFamily="18" charset="0"/>
                <a:cs typeface="Times New Roman" pitchFamily="18" charset="0"/>
              </a:rPr>
              <a:t>млн.тенге.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878307"/>
              </p:ext>
            </p:extLst>
          </p:nvPr>
        </p:nvGraphicFramePr>
        <p:xfrm>
          <a:off x="203702" y="362137"/>
          <a:ext cx="8752438" cy="6319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840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28" y="214291"/>
            <a:ext cx="7358114" cy="85725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outerShdw algn="ctr" rotWithShape="0">
              <a:schemeClr val="hlink"/>
            </a:outerShdw>
          </a:effec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00CC"/>
                </a:solidFill>
              </a:rPr>
              <a:t>Расшифровка кредиторской задолженности</a:t>
            </a:r>
            <a:endParaRPr lang="ru-RU" sz="2400" dirty="0" smtClean="0"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786438" y="3143250"/>
            <a:ext cx="335756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kern="0" baseline="0" dirty="0">
              <a:solidFill>
                <a:srgbClr val="0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72000" y="5715000"/>
            <a:ext cx="42862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000" b="1" kern="0" baseline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605" name="Group 4"/>
          <p:cNvGrpSpPr>
            <a:grpSpLocks/>
          </p:cNvGrpSpPr>
          <p:nvPr/>
        </p:nvGrpSpPr>
        <p:grpSpPr bwMode="auto">
          <a:xfrm>
            <a:off x="0" y="-214313"/>
            <a:ext cx="1382713" cy="971551"/>
            <a:chOff x="325" y="175"/>
            <a:chExt cx="871" cy="612"/>
          </a:xfrm>
        </p:grpSpPr>
        <p:sp>
          <p:nvSpPr>
            <p:cNvPr id="25695" name="AutoShape 5"/>
            <p:cNvSpPr>
              <a:spLocks noChangeArrowheads="1"/>
            </p:cNvSpPr>
            <p:nvPr/>
          </p:nvSpPr>
          <p:spPr bwMode="auto">
            <a:xfrm>
              <a:off x="326" y="531"/>
              <a:ext cx="870" cy="256"/>
            </a:xfrm>
            <a:custGeom>
              <a:avLst/>
              <a:gdLst>
                <a:gd name="T0" fmla="*/ 0 w 3267"/>
                <a:gd name="T1" fmla="*/ 0 h 978"/>
                <a:gd name="T2" fmla="*/ 0 w 3267"/>
                <a:gd name="T3" fmla="*/ 0 h 978"/>
                <a:gd name="T4" fmla="*/ 0 w 3267"/>
                <a:gd name="T5" fmla="*/ 0 h 978"/>
                <a:gd name="T6" fmla="*/ 0 w 3267"/>
                <a:gd name="T7" fmla="*/ 0 h 978"/>
                <a:gd name="T8" fmla="*/ 0 w 3267"/>
                <a:gd name="T9" fmla="*/ 0 h 978"/>
                <a:gd name="T10" fmla="*/ 0 w 3267"/>
                <a:gd name="T11" fmla="*/ 0 h 978"/>
                <a:gd name="T12" fmla="*/ 0 w 3267"/>
                <a:gd name="T13" fmla="*/ 0 h 978"/>
                <a:gd name="T14" fmla="*/ 0 w 3267"/>
                <a:gd name="T15" fmla="*/ 0 h 978"/>
                <a:gd name="T16" fmla="*/ 0 w 3267"/>
                <a:gd name="T17" fmla="*/ 0 h 978"/>
                <a:gd name="T18" fmla="*/ 0 w 3267"/>
                <a:gd name="T19" fmla="*/ 0 h 978"/>
                <a:gd name="T20" fmla="*/ 0 w 3267"/>
                <a:gd name="T21" fmla="*/ 0 h 978"/>
                <a:gd name="T22" fmla="*/ 0 w 3267"/>
                <a:gd name="T23" fmla="*/ 0 h 978"/>
                <a:gd name="T24" fmla="*/ 0 w 3267"/>
                <a:gd name="T25" fmla="*/ 0 h 978"/>
                <a:gd name="T26" fmla="*/ 0 w 3267"/>
                <a:gd name="T27" fmla="*/ 0 h 978"/>
                <a:gd name="T28" fmla="*/ 0 w 3267"/>
                <a:gd name="T29" fmla="*/ 0 h 978"/>
                <a:gd name="T30" fmla="*/ 0 w 3267"/>
                <a:gd name="T31" fmla="*/ 0 h 978"/>
                <a:gd name="T32" fmla="*/ 0 w 3267"/>
                <a:gd name="T33" fmla="*/ 0 h 978"/>
                <a:gd name="T34" fmla="*/ 0 w 3267"/>
                <a:gd name="T35" fmla="*/ 0 h 978"/>
                <a:gd name="T36" fmla="*/ 0 w 3267"/>
                <a:gd name="T37" fmla="*/ 0 h 978"/>
                <a:gd name="T38" fmla="*/ 0 w 3267"/>
                <a:gd name="T39" fmla="*/ 0 h 978"/>
                <a:gd name="T40" fmla="*/ 0 w 3267"/>
                <a:gd name="T41" fmla="*/ 0 h 978"/>
                <a:gd name="T42" fmla="*/ 0 w 3267"/>
                <a:gd name="T43" fmla="*/ 0 h 978"/>
                <a:gd name="T44" fmla="*/ 0 w 3267"/>
                <a:gd name="T45" fmla="*/ 0 h 978"/>
                <a:gd name="T46" fmla="*/ 0 w 3267"/>
                <a:gd name="T47" fmla="*/ 0 h 978"/>
                <a:gd name="T48" fmla="*/ 0 w 3267"/>
                <a:gd name="T49" fmla="*/ 0 h 978"/>
                <a:gd name="T50" fmla="*/ 0 w 3267"/>
                <a:gd name="T51" fmla="*/ 0 h 978"/>
                <a:gd name="T52" fmla="*/ 0 w 3267"/>
                <a:gd name="T53" fmla="*/ 0 h 978"/>
                <a:gd name="T54" fmla="*/ 0 w 3267"/>
                <a:gd name="T55" fmla="*/ 0 h 978"/>
                <a:gd name="T56" fmla="*/ 0 w 3267"/>
                <a:gd name="T57" fmla="*/ 0 h 978"/>
                <a:gd name="T58" fmla="*/ 0 w 3267"/>
                <a:gd name="T59" fmla="*/ 0 h 978"/>
                <a:gd name="T60" fmla="*/ 0 w 3267"/>
                <a:gd name="T61" fmla="*/ 0 h 978"/>
                <a:gd name="T62" fmla="*/ 0 w 3267"/>
                <a:gd name="T63" fmla="*/ 0 h 978"/>
                <a:gd name="T64" fmla="*/ 0 w 3267"/>
                <a:gd name="T65" fmla="*/ 0 h 978"/>
                <a:gd name="T66" fmla="*/ 0 w 3267"/>
                <a:gd name="T67" fmla="*/ 0 h 978"/>
                <a:gd name="T68" fmla="*/ 0 w 3267"/>
                <a:gd name="T69" fmla="*/ 0 h 978"/>
                <a:gd name="T70" fmla="*/ 0 w 3267"/>
                <a:gd name="T71" fmla="*/ 0 h 978"/>
                <a:gd name="T72" fmla="*/ 0 w 3267"/>
                <a:gd name="T73" fmla="*/ 0 h 978"/>
                <a:gd name="T74" fmla="*/ 0 w 3267"/>
                <a:gd name="T75" fmla="*/ 0 h 978"/>
                <a:gd name="T76" fmla="*/ 0 w 3267"/>
                <a:gd name="T77" fmla="*/ 0 h 978"/>
                <a:gd name="T78" fmla="*/ 0 w 3267"/>
                <a:gd name="T79" fmla="*/ 0 h 978"/>
                <a:gd name="T80" fmla="*/ 0 w 3267"/>
                <a:gd name="T81" fmla="*/ 0 h 978"/>
                <a:gd name="T82" fmla="*/ 0 w 3267"/>
                <a:gd name="T83" fmla="*/ 0 h 978"/>
                <a:gd name="T84" fmla="*/ 0 w 3267"/>
                <a:gd name="T85" fmla="*/ 0 h 978"/>
                <a:gd name="T86" fmla="*/ 0 w 3267"/>
                <a:gd name="T87" fmla="*/ 0 h 978"/>
                <a:gd name="T88" fmla="*/ 0 w 3267"/>
                <a:gd name="T89" fmla="*/ 0 h 978"/>
                <a:gd name="T90" fmla="*/ 0 w 3267"/>
                <a:gd name="T91" fmla="*/ 0 h 978"/>
                <a:gd name="T92" fmla="*/ 0 w 3267"/>
                <a:gd name="T93" fmla="*/ 0 h 97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67"/>
                <a:gd name="T142" fmla="*/ 0 h 978"/>
                <a:gd name="T143" fmla="*/ 3267 w 3267"/>
                <a:gd name="T144" fmla="*/ 978 h 97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67" h="978">
                  <a:moveTo>
                    <a:pt x="0" y="957"/>
                  </a:moveTo>
                  <a:lnTo>
                    <a:pt x="0" y="15"/>
                  </a:lnTo>
                  <a:lnTo>
                    <a:pt x="335" y="15"/>
                  </a:lnTo>
                  <a:lnTo>
                    <a:pt x="335" y="420"/>
                  </a:lnTo>
                  <a:lnTo>
                    <a:pt x="547" y="15"/>
                  </a:lnTo>
                  <a:lnTo>
                    <a:pt x="927" y="15"/>
                  </a:lnTo>
                  <a:lnTo>
                    <a:pt x="643" y="481"/>
                  </a:lnTo>
                  <a:lnTo>
                    <a:pt x="968" y="957"/>
                  </a:lnTo>
                  <a:lnTo>
                    <a:pt x="557" y="957"/>
                  </a:lnTo>
                  <a:lnTo>
                    <a:pt x="335" y="562"/>
                  </a:lnTo>
                  <a:lnTo>
                    <a:pt x="335" y="957"/>
                  </a:lnTo>
                  <a:lnTo>
                    <a:pt x="0" y="957"/>
                  </a:lnTo>
                  <a:close/>
                  <a:moveTo>
                    <a:pt x="1104" y="957"/>
                  </a:moveTo>
                  <a:lnTo>
                    <a:pt x="1104" y="324"/>
                  </a:lnTo>
                  <a:lnTo>
                    <a:pt x="917" y="324"/>
                  </a:lnTo>
                  <a:lnTo>
                    <a:pt x="917" y="15"/>
                  </a:lnTo>
                  <a:lnTo>
                    <a:pt x="1626" y="15"/>
                  </a:lnTo>
                  <a:lnTo>
                    <a:pt x="1626" y="324"/>
                  </a:lnTo>
                  <a:lnTo>
                    <a:pt x="1439" y="324"/>
                  </a:lnTo>
                  <a:lnTo>
                    <a:pt x="1439" y="957"/>
                  </a:lnTo>
                  <a:lnTo>
                    <a:pt x="1104" y="957"/>
                  </a:lnTo>
                  <a:close/>
                  <a:moveTo>
                    <a:pt x="1930" y="603"/>
                  </a:moveTo>
                  <a:lnTo>
                    <a:pt x="1758" y="603"/>
                  </a:lnTo>
                  <a:lnTo>
                    <a:pt x="1758" y="365"/>
                  </a:lnTo>
                  <a:lnTo>
                    <a:pt x="1925" y="365"/>
                  </a:lnTo>
                  <a:lnTo>
                    <a:pt x="1915" y="350"/>
                  </a:lnTo>
                  <a:lnTo>
                    <a:pt x="1899" y="339"/>
                  </a:lnTo>
                  <a:lnTo>
                    <a:pt x="1879" y="324"/>
                  </a:lnTo>
                  <a:lnTo>
                    <a:pt x="1864" y="319"/>
                  </a:lnTo>
                  <a:lnTo>
                    <a:pt x="1844" y="309"/>
                  </a:lnTo>
                  <a:lnTo>
                    <a:pt x="1823" y="304"/>
                  </a:lnTo>
                  <a:lnTo>
                    <a:pt x="1803" y="304"/>
                  </a:lnTo>
                  <a:lnTo>
                    <a:pt x="1783" y="304"/>
                  </a:lnTo>
                  <a:lnTo>
                    <a:pt x="1758" y="304"/>
                  </a:lnTo>
                  <a:lnTo>
                    <a:pt x="1727" y="309"/>
                  </a:lnTo>
                  <a:lnTo>
                    <a:pt x="1702" y="314"/>
                  </a:lnTo>
                  <a:lnTo>
                    <a:pt x="1682" y="324"/>
                  </a:lnTo>
                  <a:lnTo>
                    <a:pt x="1656" y="339"/>
                  </a:lnTo>
                  <a:lnTo>
                    <a:pt x="1631" y="355"/>
                  </a:lnTo>
                  <a:lnTo>
                    <a:pt x="1611" y="370"/>
                  </a:lnTo>
                  <a:lnTo>
                    <a:pt x="1585" y="390"/>
                  </a:lnTo>
                  <a:lnTo>
                    <a:pt x="1585" y="41"/>
                  </a:lnTo>
                  <a:lnTo>
                    <a:pt x="1616" y="30"/>
                  </a:lnTo>
                  <a:lnTo>
                    <a:pt x="1646" y="25"/>
                  </a:lnTo>
                  <a:lnTo>
                    <a:pt x="1677" y="15"/>
                  </a:lnTo>
                  <a:lnTo>
                    <a:pt x="1702" y="10"/>
                  </a:lnTo>
                  <a:lnTo>
                    <a:pt x="1732" y="5"/>
                  </a:lnTo>
                  <a:lnTo>
                    <a:pt x="1763" y="0"/>
                  </a:lnTo>
                  <a:lnTo>
                    <a:pt x="1788" y="0"/>
                  </a:lnTo>
                  <a:lnTo>
                    <a:pt x="1818" y="0"/>
                  </a:lnTo>
                  <a:lnTo>
                    <a:pt x="1849" y="0"/>
                  </a:lnTo>
                  <a:lnTo>
                    <a:pt x="1879" y="0"/>
                  </a:lnTo>
                  <a:lnTo>
                    <a:pt x="1910" y="5"/>
                  </a:lnTo>
                  <a:lnTo>
                    <a:pt x="1935" y="10"/>
                  </a:lnTo>
                  <a:lnTo>
                    <a:pt x="1965" y="15"/>
                  </a:lnTo>
                  <a:lnTo>
                    <a:pt x="1991" y="20"/>
                  </a:lnTo>
                  <a:lnTo>
                    <a:pt x="2016" y="30"/>
                  </a:lnTo>
                  <a:lnTo>
                    <a:pt x="2036" y="41"/>
                  </a:lnTo>
                  <a:lnTo>
                    <a:pt x="2061" y="51"/>
                  </a:lnTo>
                  <a:lnTo>
                    <a:pt x="2082" y="61"/>
                  </a:lnTo>
                  <a:lnTo>
                    <a:pt x="2107" y="76"/>
                  </a:lnTo>
                  <a:lnTo>
                    <a:pt x="2127" y="86"/>
                  </a:lnTo>
                  <a:lnTo>
                    <a:pt x="2142" y="101"/>
                  </a:lnTo>
                  <a:lnTo>
                    <a:pt x="2163" y="117"/>
                  </a:lnTo>
                  <a:lnTo>
                    <a:pt x="2178" y="132"/>
                  </a:lnTo>
                  <a:lnTo>
                    <a:pt x="2193" y="152"/>
                  </a:lnTo>
                  <a:lnTo>
                    <a:pt x="2208" y="167"/>
                  </a:lnTo>
                  <a:lnTo>
                    <a:pt x="2224" y="187"/>
                  </a:lnTo>
                  <a:lnTo>
                    <a:pt x="2234" y="208"/>
                  </a:lnTo>
                  <a:lnTo>
                    <a:pt x="2249" y="228"/>
                  </a:lnTo>
                  <a:lnTo>
                    <a:pt x="2259" y="243"/>
                  </a:lnTo>
                  <a:lnTo>
                    <a:pt x="2269" y="269"/>
                  </a:lnTo>
                  <a:lnTo>
                    <a:pt x="2274" y="289"/>
                  </a:lnTo>
                  <a:lnTo>
                    <a:pt x="2284" y="309"/>
                  </a:lnTo>
                  <a:lnTo>
                    <a:pt x="2289" y="329"/>
                  </a:lnTo>
                  <a:lnTo>
                    <a:pt x="2294" y="355"/>
                  </a:lnTo>
                  <a:lnTo>
                    <a:pt x="2299" y="375"/>
                  </a:lnTo>
                  <a:lnTo>
                    <a:pt x="2305" y="395"/>
                  </a:lnTo>
                  <a:lnTo>
                    <a:pt x="2310" y="420"/>
                  </a:lnTo>
                  <a:lnTo>
                    <a:pt x="2310" y="441"/>
                  </a:lnTo>
                  <a:lnTo>
                    <a:pt x="2310" y="466"/>
                  </a:lnTo>
                  <a:lnTo>
                    <a:pt x="2310" y="491"/>
                  </a:lnTo>
                  <a:lnTo>
                    <a:pt x="2310" y="527"/>
                  </a:lnTo>
                  <a:lnTo>
                    <a:pt x="2310" y="567"/>
                  </a:lnTo>
                  <a:lnTo>
                    <a:pt x="2299" y="603"/>
                  </a:lnTo>
                  <a:lnTo>
                    <a:pt x="2294" y="638"/>
                  </a:lnTo>
                  <a:lnTo>
                    <a:pt x="2284" y="669"/>
                  </a:lnTo>
                  <a:lnTo>
                    <a:pt x="2274" y="699"/>
                  </a:lnTo>
                  <a:lnTo>
                    <a:pt x="2259" y="729"/>
                  </a:lnTo>
                  <a:lnTo>
                    <a:pt x="2239" y="760"/>
                  </a:lnTo>
                  <a:lnTo>
                    <a:pt x="2224" y="785"/>
                  </a:lnTo>
                  <a:lnTo>
                    <a:pt x="2203" y="811"/>
                  </a:lnTo>
                  <a:lnTo>
                    <a:pt x="2183" y="836"/>
                  </a:lnTo>
                  <a:lnTo>
                    <a:pt x="2158" y="856"/>
                  </a:lnTo>
                  <a:lnTo>
                    <a:pt x="2137" y="876"/>
                  </a:lnTo>
                  <a:lnTo>
                    <a:pt x="2112" y="892"/>
                  </a:lnTo>
                  <a:lnTo>
                    <a:pt x="2082" y="912"/>
                  </a:lnTo>
                  <a:lnTo>
                    <a:pt x="2056" y="927"/>
                  </a:lnTo>
                  <a:lnTo>
                    <a:pt x="2026" y="937"/>
                  </a:lnTo>
                  <a:lnTo>
                    <a:pt x="1996" y="947"/>
                  </a:lnTo>
                  <a:lnTo>
                    <a:pt x="1965" y="957"/>
                  </a:lnTo>
                  <a:lnTo>
                    <a:pt x="1940" y="968"/>
                  </a:lnTo>
                  <a:lnTo>
                    <a:pt x="1910" y="973"/>
                  </a:lnTo>
                  <a:lnTo>
                    <a:pt x="1879" y="978"/>
                  </a:lnTo>
                  <a:lnTo>
                    <a:pt x="1844" y="978"/>
                  </a:lnTo>
                  <a:lnTo>
                    <a:pt x="1813" y="978"/>
                  </a:lnTo>
                  <a:lnTo>
                    <a:pt x="1793" y="978"/>
                  </a:lnTo>
                  <a:lnTo>
                    <a:pt x="1768" y="978"/>
                  </a:lnTo>
                  <a:lnTo>
                    <a:pt x="1747" y="973"/>
                  </a:lnTo>
                  <a:lnTo>
                    <a:pt x="1717" y="968"/>
                  </a:lnTo>
                  <a:lnTo>
                    <a:pt x="1692" y="962"/>
                  </a:lnTo>
                  <a:lnTo>
                    <a:pt x="1656" y="957"/>
                  </a:lnTo>
                  <a:lnTo>
                    <a:pt x="1626" y="947"/>
                  </a:lnTo>
                  <a:lnTo>
                    <a:pt x="1590" y="937"/>
                  </a:lnTo>
                  <a:lnTo>
                    <a:pt x="1580" y="583"/>
                  </a:lnTo>
                  <a:lnTo>
                    <a:pt x="1606" y="603"/>
                  </a:lnTo>
                  <a:lnTo>
                    <a:pt x="1636" y="623"/>
                  </a:lnTo>
                  <a:lnTo>
                    <a:pt x="1661" y="638"/>
                  </a:lnTo>
                  <a:lnTo>
                    <a:pt x="1687" y="648"/>
                  </a:lnTo>
                  <a:lnTo>
                    <a:pt x="1712" y="659"/>
                  </a:lnTo>
                  <a:lnTo>
                    <a:pt x="1742" y="664"/>
                  </a:lnTo>
                  <a:lnTo>
                    <a:pt x="1768" y="669"/>
                  </a:lnTo>
                  <a:lnTo>
                    <a:pt x="1793" y="669"/>
                  </a:lnTo>
                  <a:lnTo>
                    <a:pt x="1813" y="669"/>
                  </a:lnTo>
                  <a:lnTo>
                    <a:pt x="1839" y="669"/>
                  </a:lnTo>
                  <a:lnTo>
                    <a:pt x="1854" y="664"/>
                  </a:lnTo>
                  <a:lnTo>
                    <a:pt x="1874" y="653"/>
                  </a:lnTo>
                  <a:lnTo>
                    <a:pt x="1889" y="643"/>
                  </a:lnTo>
                  <a:lnTo>
                    <a:pt x="1904" y="633"/>
                  </a:lnTo>
                  <a:lnTo>
                    <a:pt x="1920" y="618"/>
                  </a:lnTo>
                  <a:lnTo>
                    <a:pt x="1930" y="603"/>
                  </a:lnTo>
                  <a:close/>
                  <a:moveTo>
                    <a:pt x="2299" y="957"/>
                  </a:moveTo>
                  <a:lnTo>
                    <a:pt x="2299" y="15"/>
                  </a:lnTo>
                  <a:lnTo>
                    <a:pt x="2629" y="15"/>
                  </a:lnTo>
                  <a:lnTo>
                    <a:pt x="2629" y="420"/>
                  </a:lnTo>
                  <a:lnTo>
                    <a:pt x="2841" y="15"/>
                  </a:lnTo>
                  <a:lnTo>
                    <a:pt x="3226" y="15"/>
                  </a:lnTo>
                  <a:lnTo>
                    <a:pt x="2943" y="481"/>
                  </a:lnTo>
                  <a:lnTo>
                    <a:pt x="3267" y="957"/>
                  </a:lnTo>
                  <a:lnTo>
                    <a:pt x="2857" y="957"/>
                  </a:lnTo>
                  <a:lnTo>
                    <a:pt x="2629" y="562"/>
                  </a:lnTo>
                  <a:lnTo>
                    <a:pt x="2629" y="957"/>
                  </a:lnTo>
                  <a:lnTo>
                    <a:pt x="2299" y="957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96" name="Rectangle 6"/>
            <p:cNvSpPr>
              <a:spLocks noChangeArrowheads="1"/>
            </p:cNvSpPr>
            <p:nvPr/>
          </p:nvSpPr>
          <p:spPr bwMode="auto">
            <a:xfrm>
              <a:off x="325" y="242"/>
              <a:ext cx="89" cy="527"/>
            </a:xfrm>
            <a:prstGeom prst="rect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25697" name="AutoShape 7"/>
            <p:cNvSpPr>
              <a:spLocks noChangeArrowheads="1"/>
            </p:cNvSpPr>
            <p:nvPr/>
          </p:nvSpPr>
          <p:spPr bwMode="auto">
            <a:xfrm rot="-120000">
              <a:off x="365" y="178"/>
              <a:ext cx="175" cy="91"/>
            </a:xfrm>
            <a:custGeom>
              <a:avLst/>
              <a:gdLst>
                <a:gd name="T0" fmla="*/ 0 w 664"/>
                <a:gd name="T1" fmla="*/ 0 h 355"/>
                <a:gd name="T2" fmla="*/ 0 w 664"/>
                <a:gd name="T3" fmla="*/ 0 h 355"/>
                <a:gd name="T4" fmla="*/ 0 w 664"/>
                <a:gd name="T5" fmla="*/ 0 h 355"/>
                <a:gd name="T6" fmla="*/ 0 w 664"/>
                <a:gd name="T7" fmla="*/ 0 h 355"/>
                <a:gd name="T8" fmla="*/ 0 w 664"/>
                <a:gd name="T9" fmla="*/ 0 h 355"/>
                <a:gd name="T10" fmla="*/ 0 w 664"/>
                <a:gd name="T11" fmla="*/ 0 h 355"/>
                <a:gd name="T12" fmla="*/ 0 w 664"/>
                <a:gd name="T13" fmla="*/ 0 h 355"/>
                <a:gd name="T14" fmla="*/ 0 w 664"/>
                <a:gd name="T15" fmla="*/ 0 h 355"/>
                <a:gd name="T16" fmla="*/ 0 w 664"/>
                <a:gd name="T17" fmla="*/ 0 h 355"/>
                <a:gd name="T18" fmla="*/ 0 w 664"/>
                <a:gd name="T19" fmla="*/ 0 h 355"/>
                <a:gd name="T20" fmla="*/ 0 w 664"/>
                <a:gd name="T21" fmla="*/ 0 h 355"/>
                <a:gd name="T22" fmla="*/ 0 w 664"/>
                <a:gd name="T23" fmla="*/ 0 h 355"/>
                <a:gd name="T24" fmla="*/ 0 w 664"/>
                <a:gd name="T25" fmla="*/ 0 h 355"/>
                <a:gd name="T26" fmla="*/ 0 w 664"/>
                <a:gd name="T27" fmla="*/ 0 h 355"/>
                <a:gd name="T28" fmla="*/ 0 w 664"/>
                <a:gd name="T29" fmla="*/ 0 h 355"/>
                <a:gd name="T30" fmla="*/ 0 w 664"/>
                <a:gd name="T31" fmla="*/ 0 h 355"/>
                <a:gd name="T32" fmla="*/ 0 w 664"/>
                <a:gd name="T33" fmla="*/ 0 h 355"/>
                <a:gd name="T34" fmla="*/ 0 w 664"/>
                <a:gd name="T35" fmla="*/ 0 h 355"/>
                <a:gd name="T36" fmla="*/ 0 w 664"/>
                <a:gd name="T37" fmla="*/ 0 h 355"/>
                <a:gd name="T38" fmla="*/ 0 w 664"/>
                <a:gd name="T39" fmla="*/ 0 h 355"/>
                <a:gd name="T40" fmla="*/ 0 w 664"/>
                <a:gd name="T41" fmla="*/ 0 h 355"/>
                <a:gd name="T42" fmla="*/ 0 w 664"/>
                <a:gd name="T43" fmla="*/ 0 h 355"/>
                <a:gd name="T44" fmla="*/ 0 w 664"/>
                <a:gd name="T45" fmla="*/ 0 h 355"/>
                <a:gd name="T46" fmla="*/ 0 w 664"/>
                <a:gd name="T47" fmla="*/ 0 h 355"/>
                <a:gd name="T48" fmla="*/ 0 w 664"/>
                <a:gd name="T49" fmla="*/ 0 h 355"/>
                <a:gd name="T50" fmla="*/ 0 w 664"/>
                <a:gd name="T51" fmla="*/ 0 h 355"/>
                <a:gd name="T52" fmla="*/ 0 w 664"/>
                <a:gd name="T53" fmla="*/ 0 h 355"/>
                <a:gd name="T54" fmla="*/ 0 w 664"/>
                <a:gd name="T55" fmla="*/ 0 h 355"/>
                <a:gd name="T56" fmla="*/ 0 w 664"/>
                <a:gd name="T57" fmla="*/ 0 h 355"/>
                <a:gd name="T58" fmla="*/ 0 w 664"/>
                <a:gd name="T59" fmla="*/ 0 h 355"/>
                <a:gd name="T60" fmla="*/ 0 w 664"/>
                <a:gd name="T61" fmla="*/ 0 h 355"/>
                <a:gd name="T62" fmla="*/ 0 w 664"/>
                <a:gd name="T63" fmla="*/ 0 h 355"/>
                <a:gd name="T64" fmla="*/ 0 w 664"/>
                <a:gd name="T65" fmla="*/ 0 h 355"/>
                <a:gd name="T66" fmla="*/ 0 w 664"/>
                <a:gd name="T67" fmla="*/ 0 h 355"/>
                <a:gd name="T68" fmla="*/ 0 w 664"/>
                <a:gd name="T69" fmla="*/ 0 h 355"/>
                <a:gd name="T70" fmla="*/ 0 w 664"/>
                <a:gd name="T71" fmla="*/ 0 h 355"/>
                <a:gd name="T72" fmla="*/ 0 w 664"/>
                <a:gd name="T73" fmla="*/ 0 h 355"/>
                <a:gd name="T74" fmla="*/ 0 w 664"/>
                <a:gd name="T75" fmla="*/ 0 h 355"/>
                <a:gd name="T76" fmla="*/ 0 w 664"/>
                <a:gd name="T77" fmla="*/ 0 h 355"/>
                <a:gd name="T78" fmla="*/ 0 w 664"/>
                <a:gd name="T79" fmla="*/ 0 h 355"/>
                <a:gd name="T80" fmla="*/ 0 w 664"/>
                <a:gd name="T81" fmla="*/ 0 h 35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64"/>
                <a:gd name="T124" fmla="*/ 0 h 355"/>
                <a:gd name="T125" fmla="*/ 664 w 664"/>
                <a:gd name="T126" fmla="*/ 355 h 35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64" h="355">
                  <a:moveTo>
                    <a:pt x="249" y="0"/>
                  </a:moveTo>
                  <a:lnTo>
                    <a:pt x="208" y="0"/>
                  </a:lnTo>
                  <a:lnTo>
                    <a:pt x="173" y="16"/>
                  </a:lnTo>
                  <a:lnTo>
                    <a:pt x="142" y="31"/>
                  </a:lnTo>
                  <a:lnTo>
                    <a:pt x="117" y="46"/>
                  </a:lnTo>
                  <a:lnTo>
                    <a:pt x="92" y="56"/>
                  </a:lnTo>
                  <a:lnTo>
                    <a:pt x="66" y="66"/>
                  </a:lnTo>
                  <a:lnTo>
                    <a:pt x="36" y="66"/>
                  </a:lnTo>
                  <a:lnTo>
                    <a:pt x="0" y="61"/>
                  </a:lnTo>
                  <a:lnTo>
                    <a:pt x="5" y="66"/>
                  </a:lnTo>
                  <a:lnTo>
                    <a:pt x="11" y="76"/>
                  </a:lnTo>
                  <a:lnTo>
                    <a:pt x="21" y="86"/>
                  </a:lnTo>
                  <a:lnTo>
                    <a:pt x="31" y="92"/>
                  </a:lnTo>
                  <a:lnTo>
                    <a:pt x="46" y="97"/>
                  </a:lnTo>
                  <a:lnTo>
                    <a:pt x="56" y="102"/>
                  </a:lnTo>
                  <a:lnTo>
                    <a:pt x="71" y="107"/>
                  </a:lnTo>
                  <a:lnTo>
                    <a:pt x="87" y="102"/>
                  </a:lnTo>
                  <a:lnTo>
                    <a:pt x="97" y="81"/>
                  </a:lnTo>
                  <a:lnTo>
                    <a:pt x="112" y="97"/>
                  </a:lnTo>
                  <a:lnTo>
                    <a:pt x="142" y="61"/>
                  </a:lnTo>
                  <a:lnTo>
                    <a:pt x="147" y="81"/>
                  </a:lnTo>
                  <a:lnTo>
                    <a:pt x="173" y="76"/>
                  </a:lnTo>
                  <a:lnTo>
                    <a:pt x="178" y="51"/>
                  </a:lnTo>
                  <a:lnTo>
                    <a:pt x="193" y="66"/>
                  </a:lnTo>
                  <a:lnTo>
                    <a:pt x="218" y="31"/>
                  </a:lnTo>
                  <a:lnTo>
                    <a:pt x="223" y="41"/>
                  </a:lnTo>
                  <a:lnTo>
                    <a:pt x="233" y="51"/>
                  </a:lnTo>
                  <a:lnTo>
                    <a:pt x="243" y="56"/>
                  </a:lnTo>
                  <a:lnTo>
                    <a:pt x="249" y="66"/>
                  </a:lnTo>
                  <a:lnTo>
                    <a:pt x="259" y="71"/>
                  </a:lnTo>
                  <a:lnTo>
                    <a:pt x="269" y="81"/>
                  </a:lnTo>
                  <a:lnTo>
                    <a:pt x="274" y="86"/>
                  </a:lnTo>
                  <a:lnTo>
                    <a:pt x="279" y="102"/>
                  </a:lnTo>
                  <a:lnTo>
                    <a:pt x="289" y="132"/>
                  </a:lnTo>
                  <a:lnTo>
                    <a:pt x="304" y="167"/>
                  </a:lnTo>
                  <a:lnTo>
                    <a:pt x="319" y="213"/>
                  </a:lnTo>
                  <a:lnTo>
                    <a:pt x="340" y="254"/>
                  </a:lnTo>
                  <a:lnTo>
                    <a:pt x="355" y="274"/>
                  </a:lnTo>
                  <a:lnTo>
                    <a:pt x="370" y="294"/>
                  </a:lnTo>
                  <a:lnTo>
                    <a:pt x="385" y="309"/>
                  </a:lnTo>
                  <a:lnTo>
                    <a:pt x="400" y="325"/>
                  </a:lnTo>
                  <a:lnTo>
                    <a:pt x="426" y="340"/>
                  </a:lnTo>
                  <a:lnTo>
                    <a:pt x="446" y="350"/>
                  </a:lnTo>
                  <a:lnTo>
                    <a:pt x="471" y="355"/>
                  </a:lnTo>
                  <a:lnTo>
                    <a:pt x="502" y="355"/>
                  </a:lnTo>
                  <a:lnTo>
                    <a:pt x="507" y="269"/>
                  </a:lnTo>
                  <a:lnTo>
                    <a:pt x="527" y="355"/>
                  </a:lnTo>
                  <a:lnTo>
                    <a:pt x="547" y="350"/>
                  </a:lnTo>
                  <a:lnTo>
                    <a:pt x="557" y="269"/>
                  </a:lnTo>
                  <a:lnTo>
                    <a:pt x="578" y="345"/>
                  </a:lnTo>
                  <a:lnTo>
                    <a:pt x="598" y="238"/>
                  </a:lnTo>
                  <a:lnTo>
                    <a:pt x="623" y="319"/>
                  </a:lnTo>
                  <a:lnTo>
                    <a:pt x="639" y="243"/>
                  </a:lnTo>
                  <a:lnTo>
                    <a:pt x="654" y="294"/>
                  </a:lnTo>
                  <a:lnTo>
                    <a:pt x="654" y="269"/>
                  </a:lnTo>
                  <a:lnTo>
                    <a:pt x="659" y="238"/>
                  </a:lnTo>
                  <a:lnTo>
                    <a:pt x="659" y="208"/>
                  </a:lnTo>
                  <a:lnTo>
                    <a:pt x="664" y="173"/>
                  </a:lnTo>
                  <a:lnTo>
                    <a:pt x="664" y="137"/>
                  </a:lnTo>
                  <a:lnTo>
                    <a:pt x="664" y="107"/>
                  </a:lnTo>
                  <a:lnTo>
                    <a:pt x="664" y="76"/>
                  </a:lnTo>
                  <a:lnTo>
                    <a:pt x="659" y="51"/>
                  </a:lnTo>
                  <a:lnTo>
                    <a:pt x="639" y="76"/>
                  </a:lnTo>
                  <a:lnTo>
                    <a:pt x="613" y="97"/>
                  </a:lnTo>
                  <a:lnTo>
                    <a:pt x="593" y="112"/>
                  </a:lnTo>
                  <a:lnTo>
                    <a:pt x="573" y="127"/>
                  </a:lnTo>
                  <a:lnTo>
                    <a:pt x="552" y="137"/>
                  </a:lnTo>
                  <a:lnTo>
                    <a:pt x="532" y="142"/>
                  </a:lnTo>
                  <a:lnTo>
                    <a:pt x="512" y="147"/>
                  </a:lnTo>
                  <a:lnTo>
                    <a:pt x="492" y="152"/>
                  </a:lnTo>
                  <a:lnTo>
                    <a:pt x="476" y="147"/>
                  </a:lnTo>
                  <a:lnTo>
                    <a:pt x="461" y="142"/>
                  </a:lnTo>
                  <a:lnTo>
                    <a:pt x="446" y="137"/>
                  </a:lnTo>
                  <a:lnTo>
                    <a:pt x="436" y="127"/>
                  </a:lnTo>
                  <a:lnTo>
                    <a:pt x="416" y="102"/>
                  </a:lnTo>
                  <a:lnTo>
                    <a:pt x="395" y="76"/>
                  </a:lnTo>
                  <a:lnTo>
                    <a:pt x="375" y="46"/>
                  </a:lnTo>
                  <a:lnTo>
                    <a:pt x="345" y="21"/>
                  </a:lnTo>
                  <a:lnTo>
                    <a:pt x="330" y="10"/>
                  </a:lnTo>
                  <a:lnTo>
                    <a:pt x="304" y="5"/>
                  </a:lnTo>
                  <a:lnTo>
                    <a:pt x="279" y="0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5606" name="Прямоугольник 11"/>
          <p:cNvSpPr>
            <a:spLocks noChangeArrowheads="1"/>
          </p:cNvSpPr>
          <p:nvPr/>
        </p:nvSpPr>
        <p:spPr bwMode="auto">
          <a:xfrm>
            <a:off x="4429125" y="2000250"/>
            <a:ext cx="4500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7" name="Rectangle 12"/>
          <p:cNvSpPr>
            <a:spLocks noChangeArrowheads="1"/>
          </p:cNvSpPr>
          <p:nvPr/>
        </p:nvSpPr>
        <p:spPr bwMode="auto">
          <a:xfrm>
            <a:off x="7929563" y="785813"/>
            <a:ext cx="1214437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млн. тенге</a:t>
            </a:r>
            <a:endParaRPr lang="ru-RU" sz="2000" b="1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85750" y="1357313"/>
          <a:ext cx="8643938" cy="5362956"/>
        </p:xfrm>
        <a:graphic>
          <a:graphicData uri="http://schemas.openxmlformats.org/drawingml/2006/table">
            <a:tbl>
              <a:tblPr/>
              <a:tblGrid>
                <a:gridCol w="2487613"/>
                <a:gridCol w="1281112"/>
                <a:gridCol w="1176338"/>
                <a:gridCol w="1189037"/>
                <a:gridCol w="1196975"/>
                <a:gridCol w="1312863"/>
              </a:tblGrid>
              <a:tr h="9463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362" marR="603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CABEE"/>
                        </a:gs>
                        <a:gs pos="50000">
                          <a:srgbClr val="BACBF2"/>
                        </a:gs>
                        <a:gs pos="100000">
                          <a:srgbClr val="DEE5F8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01.01.2020 года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362" marR="603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CABEE"/>
                        </a:gs>
                        <a:gs pos="50000">
                          <a:srgbClr val="BACBF2"/>
                        </a:gs>
                        <a:gs pos="100000">
                          <a:srgbClr val="DEE5F8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01.01.2021 года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362" marR="603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CABEE"/>
                        </a:gs>
                        <a:gs pos="50000">
                          <a:srgbClr val="BACBF2"/>
                        </a:gs>
                        <a:gs pos="100000">
                          <a:srgbClr val="DEE5F8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01.01.2022 года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362" marR="603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CABEE"/>
                        </a:gs>
                        <a:gs pos="50000">
                          <a:srgbClr val="BACBF2"/>
                        </a:gs>
                        <a:gs pos="100000">
                          <a:srgbClr val="DEE5F8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01.01.2023 года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362" marR="603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CABEE"/>
                        </a:gs>
                        <a:gs pos="50000">
                          <a:srgbClr val="BACBF2"/>
                        </a:gs>
                        <a:gs pos="100000">
                          <a:srgbClr val="DEE5F8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01.01.2024 года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362" marR="603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8CABEE"/>
                        </a:gs>
                        <a:gs pos="50000">
                          <a:srgbClr val="BACBF2"/>
                        </a:gs>
                        <a:gs pos="100000">
                          <a:srgbClr val="DEE5F8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3154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362" marR="603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5 893,7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362" marR="603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5 848,3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362" marR="603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5 555,1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362" marR="60362" marT="0" marB="0" anchor="ctr" horzOverflow="overflow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5 408,8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362" marR="603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5392,8</a:t>
                      </a: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63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поставщикам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эл.энергии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362" marR="603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362" marR="603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362" marR="603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362" marR="60362" marT="0" marB="0" anchor="ctr" horzOverflow="overflow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362" marR="603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51,7</a:t>
                      </a: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Поставщикам газа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362" marR="603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362" marR="603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362" marR="603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429,5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362" marR="60362" marT="0" marB="0" anchor="ctr" horzOverflow="overflow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911,4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362" marR="603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1137,9</a:t>
                      </a: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Водоснабжение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362" marR="603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30,9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362" marR="603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362" marR="603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362" marR="60362" marT="0" marB="0" anchor="ctr" horzOverflow="overflow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362" marR="603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36,2</a:t>
                      </a: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Платежи в бюджет и др. отчисления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362" marR="603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362" marR="603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76,9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362" marR="603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362" marR="60362" marT="0" marB="0" anchor="ctr" horzOverflow="overflow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362" marR="603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50,5</a:t>
                      </a: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Заработная плата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362" marR="603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67,8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362" marR="603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69,9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362" marR="603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362" marR="60362" marT="0" marB="0" anchor="ctr" horzOverflow="overflow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362" marR="603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140,7</a:t>
                      </a: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Кредит ЕБРР,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Нурлы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Жол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362" marR="603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4 022,7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362" marR="603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4 485,4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362" marR="603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4 020,0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362" marR="60362" marT="0" marB="0" anchor="ctr" horzOverflow="overflow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3 554,6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362" marR="603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3073,6</a:t>
                      </a: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Кредит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362" marR="603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289,9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362" marR="603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286,7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362" marR="603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362" marR="60362" marT="0" marB="0" anchor="ctr" horzOverflow="overflow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362" marR="603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105,0</a:t>
                      </a: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Лизинг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362" marR="603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114,1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362" marR="603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38,8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362" marR="603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362" marR="60362" marT="0" marB="0" anchor="ctr" horzOverflow="overflow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362" marR="603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Прочая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362" marR="603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1 202,4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362" marR="603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814,4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362" marR="603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862,6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362" marR="60362" marT="0" marB="0" anchor="ctr" horzOverflow="overflow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614,2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362" marR="603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797,2</a:t>
                      </a: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66" y="285728"/>
            <a:ext cx="7000924" cy="92869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outerShdw algn="ctr" rotWithShape="0">
              <a:schemeClr val="hlink"/>
            </a:outerShdw>
          </a:effectLst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Показатели работы по взысканию задолженности </a:t>
            </a:r>
            <a:b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  2022-2023 годы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786438" y="3143250"/>
            <a:ext cx="335756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kern="0" baseline="0" dirty="0">
              <a:solidFill>
                <a:srgbClr val="0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643438" y="5786438"/>
            <a:ext cx="4214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000" b="1" kern="0" baseline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557" name="Group 4"/>
          <p:cNvGrpSpPr>
            <a:grpSpLocks/>
          </p:cNvGrpSpPr>
          <p:nvPr/>
        </p:nvGrpSpPr>
        <p:grpSpPr bwMode="auto">
          <a:xfrm>
            <a:off x="285750" y="0"/>
            <a:ext cx="1000125" cy="642938"/>
            <a:chOff x="325" y="175"/>
            <a:chExt cx="871" cy="612"/>
          </a:xfrm>
        </p:grpSpPr>
        <p:sp>
          <p:nvSpPr>
            <p:cNvPr id="23614" name="AutoShape 5"/>
            <p:cNvSpPr>
              <a:spLocks noChangeArrowheads="1"/>
            </p:cNvSpPr>
            <p:nvPr/>
          </p:nvSpPr>
          <p:spPr bwMode="auto">
            <a:xfrm>
              <a:off x="326" y="531"/>
              <a:ext cx="870" cy="256"/>
            </a:xfrm>
            <a:custGeom>
              <a:avLst/>
              <a:gdLst>
                <a:gd name="T0" fmla="*/ 0 w 3267"/>
                <a:gd name="T1" fmla="*/ 0 h 978"/>
                <a:gd name="T2" fmla="*/ 0 w 3267"/>
                <a:gd name="T3" fmla="*/ 0 h 978"/>
                <a:gd name="T4" fmla="*/ 0 w 3267"/>
                <a:gd name="T5" fmla="*/ 0 h 978"/>
                <a:gd name="T6" fmla="*/ 0 w 3267"/>
                <a:gd name="T7" fmla="*/ 0 h 978"/>
                <a:gd name="T8" fmla="*/ 0 w 3267"/>
                <a:gd name="T9" fmla="*/ 0 h 978"/>
                <a:gd name="T10" fmla="*/ 0 w 3267"/>
                <a:gd name="T11" fmla="*/ 0 h 978"/>
                <a:gd name="T12" fmla="*/ 0 w 3267"/>
                <a:gd name="T13" fmla="*/ 0 h 978"/>
                <a:gd name="T14" fmla="*/ 0 w 3267"/>
                <a:gd name="T15" fmla="*/ 0 h 978"/>
                <a:gd name="T16" fmla="*/ 0 w 3267"/>
                <a:gd name="T17" fmla="*/ 0 h 978"/>
                <a:gd name="T18" fmla="*/ 0 w 3267"/>
                <a:gd name="T19" fmla="*/ 0 h 978"/>
                <a:gd name="T20" fmla="*/ 0 w 3267"/>
                <a:gd name="T21" fmla="*/ 0 h 978"/>
                <a:gd name="T22" fmla="*/ 0 w 3267"/>
                <a:gd name="T23" fmla="*/ 0 h 978"/>
                <a:gd name="T24" fmla="*/ 0 w 3267"/>
                <a:gd name="T25" fmla="*/ 0 h 978"/>
                <a:gd name="T26" fmla="*/ 0 w 3267"/>
                <a:gd name="T27" fmla="*/ 0 h 978"/>
                <a:gd name="T28" fmla="*/ 0 w 3267"/>
                <a:gd name="T29" fmla="*/ 0 h 978"/>
                <a:gd name="T30" fmla="*/ 0 w 3267"/>
                <a:gd name="T31" fmla="*/ 0 h 978"/>
                <a:gd name="T32" fmla="*/ 0 w 3267"/>
                <a:gd name="T33" fmla="*/ 0 h 978"/>
                <a:gd name="T34" fmla="*/ 0 w 3267"/>
                <a:gd name="T35" fmla="*/ 0 h 978"/>
                <a:gd name="T36" fmla="*/ 0 w 3267"/>
                <a:gd name="T37" fmla="*/ 0 h 978"/>
                <a:gd name="T38" fmla="*/ 0 w 3267"/>
                <a:gd name="T39" fmla="*/ 0 h 978"/>
                <a:gd name="T40" fmla="*/ 0 w 3267"/>
                <a:gd name="T41" fmla="*/ 0 h 978"/>
                <a:gd name="T42" fmla="*/ 0 w 3267"/>
                <a:gd name="T43" fmla="*/ 0 h 978"/>
                <a:gd name="T44" fmla="*/ 0 w 3267"/>
                <a:gd name="T45" fmla="*/ 0 h 978"/>
                <a:gd name="T46" fmla="*/ 0 w 3267"/>
                <a:gd name="T47" fmla="*/ 0 h 978"/>
                <a:gd name="T48" fmla="*/ 0 w 3267"/>
                <a:gd name="T49" fmla="*/ 0 h 978"/>
                <a:gd name="T50" fmla="*/ 0 w 3267"/>
                <a:gd name="T51" fmla="*/ 0 h 978"/>
                <a:gd name="T52" fmla="*/ 0 w 3267"/>
                <a:gd name="T53" fmla="*/ 0 h 978"/>
                <a:gd name="T54" fmla="*/ 0 w 3267"/>
                <a:gd name="T55" fmla="*/ 0 h 978"/>
                <a:gd name="T56" fmla="*/ 0 w 3267"/>
                <a:gd name="T57" fmla="*/ 0 h 978"/>
                <a:gd name="T58" fmla="*/ 0 w 3267"/>
                <a:gd name="T59" fmla="*/ 0 h 978"/>
                <a:gd name="T60" fmla="*/ 0 w 3267"/>
                <a:gd name="T61" fmla="*/ 0 h 978"/>
                <a:gd name="T62" fmla="*/ 0 w 3267"/>
                <a:gd name="T63" fmla="*/ 0 h 978"/>
                <a:gd name="T64" fmla="*/ 0 w 3267"/>
                <a:gd name="T65" fmla="*/ 0 h 978"/>
                <a:gd name="T66" fmla="*/ 0 w 3267"/>
                <a:gd name="T67" fmla="*/ 0 h 978"/>
                <a:gd name="T68" fmla="*/ 0 w 3267"/>
                <a:gd name="T69" fmla="*/ 0 h 978"/>
                <a:gd name="T70" fmla="*/ 0 w 3267"/>
                <a:gd name="T71" fmla="*/ 0 h 978"/>
                <a:gd name="T72" fmla="*/ 0 w 3267"/>
                <a:gd name="T73" fmla="*/ 0 h 978"/>
                <a:gd name="T74" fmla="*/ 0 w 3267"/>
                <a:gd name="T75" fmla="*/ 0 h 978"/>
                <a:gd name="T76" fmla="*/ 0 w 3267"/>
                <a:gd name="T77" fmla="*/ 0 h 978"/>
                <a:gd name="T78" fmla="*/ 0 w 3267"/>
                <a:gd name="T79" fmla="*/ 0 h 978"/>
                <a:gd name="T80" fmla="*/ 0 w 3267"/>
                <a:gd name="T81" fmla="*/ 0 h 978"/>
                <a:gd name="T82" fmla="*/ 0 w 3267"/>
                <a:gd name="T83" fmla="*/ 0 h 978"/>
                <a:gd name="T84" fmla="*/ 0 w 3267"/>
                <a:gd name="T85" fmla="*/ 0 h 978"/>
                <a:gd name="T86" fmla="*/ 0 w 3267"/>
                <a:gd name="T87" fmla="*/ 0 h 978"/>
                <a:gd name="T88" fmla="*/ 0 w 3267"/>
                <a:gd name="T89" fmla="*/ 0 h 978"/>
                <a:gd name="T90" fmla="*/ 0 w 3267"/>
                <a:gd name="T91" fmla="*/ 0 h 978"/>
                <a:gd name="T92" fmla="*/ 0 w 3267"/>
                <a:gd name="T93" fmla="*/ 0 h 97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67"/>
                <a:gd name="T142" fmla="*/ 0 h 978"/>
                <a:gd name="T143" fmla="*/ 3267 w 3267"/>
                <a:gd name="T144" fmla="*/ 978 h 97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67" h="978">
                  <a:moveTo>
                    <a:pt x="0" y="957"/>
                  </a:moveTo>
                  <a:lnTo>
                    <a:pt x="0" y="15"/>
                  </a:lnTo>
                  <a:lnTo>
                    <a:pt x="335" y="15"/>
                  </a:lnTo>
                  <a:lnTo>
                    <a:pt x="335" y="420"/>
                  </a:lnTo>
                  <a:lnTo>
                    <a:pt x="547" y="15"/>
                  </a:lnTo>
                  <a:lnTo>
                    <a:pt x="927" y="15"/>
                  </a:lnTo>
                  <a:lnTo>
                    <a:pt x="643" y="481"/>
                  </a:lnTo>
                  <a:lnTo>
                    <a:pt x="968" y="957"/>
                  </a:lnTo>
                  <a:lnTo>
                    <a:pt x="557" y="957"/>
                  </a:lnTo>
                  <a:lnTo>
                    <a:pt x="335" y="562"/>
                  </a:lnTo>
                  <a:lnTo>
                    <a:pt x="335" y="957"/>
                  </a:lnTo>
                  <a:lnTo>
                    <a:pt x="0" y="957"/>
                  </a:lnTo>
                  <a:close/>
                  <a:moveTo>
                    <a:pt x="1104" y="957"/>
                  </a:moveTo>
                  <a:lnTo>
                    <a:pt x="1104" y="324"/>
                  </a:lnTo>
                  <a:lnTo>
                    <a:pt x="917" y="324"/>
                  </a:lnTo>
                  <a:lnTo>
                    <a:pt x="917" y="15"/>
                  </a:lnTo>
                  <a:lnTo>
                    <a:pt x="1626" y="15"/>
                  </a:lnTo>
                  <a:lnTo>
                    <a:pt x="1626" y="324"/>
                  </a:lnTo>
                  <a:lnTo>
                    <a:pt x="1439" y="324"/>
                  </a:lnTo>
                  <a:lnTo>
                    <a:pt x="1439" y="957"/>
                  </a:lnTo>
                  <a:lnTo>
                    <a:pt x="1104" y="957"/>
                  </a:lnTo>
                  <a:close/>
                  <a:moveTo>
                    <a:pt x="1930" y="603"/>
                  </a:moveTo>
                  <a:lnTo>
                    <a:pt x="1758" y="603"/>
                  </a:lnTo>
                  <a:lnTo>
                    <a:pt x="1758" y="365"/>
                  </a:lnTo>
                  <a:lnTo>
                    <a:pt x="1925" y="365"/>
                  </a:lnTo>
                  <a:lnTo>
                    <a:pt x="1915" y="350"/>
                  </a:lnTo>
                  <a:lnTo>
                    <a:pt x="1899" y="339"/>
                  </a:lnTo>
                  <a:lnTo>
                    <a:pt x="1879" y="324"/>
                  </a:lnTo>
                  <a:lnTo>
                    <a:pt x="1864" y="319"/>
                  </a:lnTo>
                  <a:lnTo>
                    <a:pt x="1844" y="309"/>
                  </a:lnTo>
                  <a:lnTo>
                    <a:pt x="1823" y="304"/>
                  </a:lnTo>
                  <a:lnTo>
                    <a:pt x="1803" y="304"/>
                  </a:lnTo>
                  <a:lnTo>
                    <a:pt x="1783" y="304"/>
                  </a:lnTo>
                  <a:lnTo>
                    <a:pt x="1758" y="304"/>
                  </a:lnTo>
                  <a:lnTo>
                    <a:pt x="1727" y="309"/>
                  </a:lnTo>
                  <a:lnTo>
                    <a:pt x="1702" y="314"/>
                  </a:lnTo>
                  <a:lnTo>
                    <a:pt x="1682" y="324"/>
                  </a:lnTo>
                  <a:lnTo>
                    <a:pt x="1656" y="339"/>
                  </a:lnTo>
                  <a:lnTo>
                    <a:pt x="1631" y="355"/>
                  </a:lnTo>
                  <a:lnTo>
                    <a:pt x="1611" y="370"/>
                  </a:lnTo>
                  <a:lnTo>
                    <a:pt x="1585" y="390"/>
                  </a:lnTo>
                  <a:lnTo>
                    <a:pt x="1585" y="41"/>
                  </a:lnTo>
                  <a:lnTo>
                    <a:pt x="1616" y="30"/>
                  </a:lnTo>
                  <a:lnTo>
                    <a:pt x="1646" y="25"/>
                  </a:lnTo>
                  <a:lnTo>
                    <a:pt x="1677" y="15"/>
                  </a:lnTo>
                  <a:lnTo>
                    <a:pt x="1702" y="10"/>
                  </a:lnTo>
                  <a:lnTo>
                    <a:pt x="1732" y="5"/>
                  </a:lnTo>
                  <a:lnTo>
                    <a:pt x="1763" y="0"/>
                  </a:lnTo>
                  <a:lnTo>
                    <a:pt x="1788" y="0"/>
                  </a:lnTo>
                  <a:lnTo>
                    <a:pt x="1818" y="0"/>
                  </a:lnTo>
                  <a:lnTo>
                    <a:pt x="1849" y="0"/>
                  </a:lnTo>
                  <a:lnTo>
                    <a:pt x="1879" y="0"/>
                  </a:lnTo>
                  <a:lnTo>
                    <a:pt x="1910" y="5"/>
                  </a:lnTo>
                  <a:lnTo>
                    <a:pt x="1935" y="10"/>
                  </a:lnTo>
                  <a:lnTo>
                    <a:pt x="1965" y="15"/>
                  </a:lnTo>
                  <a:lnTo>
                    <a:pt x="1991" y="20"/>
                  </a:lnTo>
                  <a:lnTo>
                    <a:pt x="2016" y="30"/>
                  </a:lnTo>
                  <a:lnTo>
                    <a:pt x="2036" y="41"/>
                  </a:lnTo>
                  <a:lnTo>
                    <a:pt x="2061" y="51"/>
                  </a:lnTo>
                  <a:lnTo>
                    <a:pt x="2082" y="61"/>
                  </a:lnTo>
                  <a:lnTo>
                    <a:pt x="2107" y="76"/>
                  </a:lnTo>
                  <a:lnTo>
                    <a:pt x="2127" y="86"/>
                  </a:lnTo>
                  <a:lnTo>
                    <a:pt x="2142" y="101"/>
                  </a:lnTo>
                  <a:lnTo>
                    <a:pt x="2163" y="117"/>
                  </a:lnTo>
                  <a:lnTo>
                    <a:pt x="2178" y="132"/>
                  </a:lnTo>
                  <a:lnTo>
                    <a:pt x="2193" y="152"/>
                  </a:lnTo>
                  <a:lnTo>
                    <a:pt x="2208" y="167"/>
                  </a:lnTo>
                  <a:lnTo>
                    <a:pt x="2224" y="187"/>
                  </a:lnTo>
                  <a:lnTo>
                    <a:pt x="2234" y="208"/>
                  </a:lnTo>
                  <a:lnTo>
                    <a:pt x="2249" y="228"/>
                  </a:lnTo>
                  <a:lnTo>
                    <a:pt x="2259" y="243"/>
                  </a:lnTo>
                  <a:lnTo>
                    <a:pt x="2269" y="269"/>
                  </a:lnTo>
                  <a:lnTo>
                    <a:pt x="2274" y="289"/>
                  </a:lnTo>
                  <a:lnTo>
                    <a:pt x="2284" y="309"/>
                  </a:lnTo>
                  <a:lnTo>
                    <a:pt x="2289" y="329"/>
                  </a:lnTo>
                  <a:lnTo>
                    <a:pt x="2294" y="355"/>
                  </a:lnTo>
                  <a:lnTo>
                    <a:pt x="2299" y="375"/>
                  </a:lnTo>
                  <a:lnTo>
                    <a:pt x="2305" y="395"/>
                  </a:lnTo>
                  <a:lnTo>
                    <a:pt x="2310" y="420"/>
                  </a:lnTo>
                  <a:lnTo>
                    <a:pt x="2310" y="441"/>
                  </a:lnTo>
                  <a:lnTo>
                    <a:pt x="2310" y="466"/>
                  </a:lnTo>
                  <a:lnTo>
                    <a:pt x="2310" y="491"/>
                  </a:lnTo>
                  <a:lnTo>
                    <a:pt x="2310" y="527"/>
                  </a:lnTo>
                  <a:lnTo>
                    <a:pt x="2310" y="567"/>
                  </a:lnTo>
                  <a:lnTo>
                    <a:pt x="2299" y="603"/>
                  </a:lnTo>
                  <a:lnTo>
                    <a:pt x="2294" y="638"/>
                  </a:lnTo>
                  <a:lnTo>
                    <a:pt x="2284" y="669"/>
                  </a:lnTo>
                  <a:lnTo>
                    <a:pt x="2274" y="699"/>
                  </a:lnTo>
                  <a:lnTo>
                    <a:pt x="2259" y="729"/>
                  </a:lnTo>
                  <a:lnTo>
                    <a:pt x="2239" y="760"/>
                  </a:lnTo>
                  <a:lnTo>
                    <a:pt x="2224" y="785"/>
                  </a:lnTo>
                  <a:lnTo>
                    <a:pt x="2203" y="811"/>
                  </a:lnTo>
                  <a:lnTo>
                    <a:pt x="2183" y="836"/>
                  </a:lnTo>
                  <a:lnTo>
                    <a:pt x="2158" y="856"/>
                  </a:lnTo>
                  <a:lnTo>
                    <a:pt x="2137" y="876"/>
                  </a:lnTo>
                  <a:lnTo>
                    <a:pt x="2112" y="892"/>
                  </a:lnTo>
                  <a:lnTo>
                    <a:pt x="2082" y="912"/>
                  </a:lnTo>
                  <a:lnTo>
                    <a:pt x="2056" y="927"/>
                  </a:lnTo>
                  <a:lnTo>
                    <a:pt x="2026" y="937"/>
                  </a:lnTo>
                  <a:lnTo>
                    <a:pt x="1996" y="947"/>
                  </a:lnTo>
                  <a:lnTo>
                    <a:pt x="1965" y="957"/>
                  </a:lnTo>
                  <a:lnTo>
                    <a:pt x="1940" y="968"/>
                  </a:lnTo>
                  <a:lnTo>
                    <a:pt x="1910" y="973"/>
                  </a:lnTo>
                  <a:lnTo>
                    <a:pt x="1879" y="978"/>
                  </a:lnTo>
                  <a:lnTo>
                    <a:pt x="1844" y="978"/>
                  </a:lnTo>
                  <a:lnTo>
                    <a:pt x="1813" y="978"/>
                  </a:lnTo>
                  <a:lnTo>
                    <a:pt x="1793" y="978"/>
                  </a:lnTo>
                  <a:lnTo>
                    <a:pt x="1768" y="978"/>
                  </a:lnTo>
                  <a:lnTo>
                    <a:pt x="1747" y="973"/>
                  </a:lnTo>
                  <a:lnTo>
                    <a:pt x="1717" y="968"/>
                  </a:lnTo>
                  <a:lnTo>
                    <a:pt x="1692" y="962"/>
                  </a:lnTo>
                  <a:lnTo>
                    <a:pt x="1656" y="957"/>
                  </a:lnTo>
                  <a:lnTo>
                    <a:pt x="1626" y="947"/>
                  </a:lnTo>
                  <a:lnTo>
                    <a:pt x="1590" y="937"/>
                  </a:lnTo>
                  <a:lnTo>
                    <a:pt x="1580" y="583"/>
                  </a:lnTo>
                  <a:lnTo>
                    <a:pt x="1606" y="603"/>
                  </a:lnTo>
                  <a:lnTo>
                    <a:pt x="1636" y="623"/>
                  </a:lnTo>
                  <a:lnTo>
                    <a:pt x="1661" y="638"/>
                  </a:lnTo>
                  <a:lnTo>
                    <a:pt x="1687" y="648"/>
                  </a:lnTo>
                  <a:lnTo>
                    <a:pt x="1712" y="659"/>
                  </a:lnTo>
                  <a:lnTo>
                    <a:pt x="1742" y="664"/>
                  </a:lnTo>
                  <a:lnTo>
                    <a:pt x="1768" y="669"/>
                  </a:lnTo>
                  <a:lnTo>
                    <a:pt x="1793" y="669"/>
                  </a:lnTo>
                  <a:lnTo>
                    <a:pt x="1813" y="669"/>
                  </a:lnTo>
                  <a:lnTo>
                    <a:pt x="1839" y="669"/>
                  </a:lnTo>
                  <a:lnTo>
                    <a:pt x="1854" y="664"/>
                  </a:lnTo>
                  <a:lnTo>
                    <a:pt x="1874" y="653"/>
                  </a:lnTo>
                  <a:lnTo>
                    <a:pt x="1889" y="643"/>
                  </a:lnTo>
                  <a:lnTo>
                    <a:pt x="1904" y="633"/>
                  </a:lnTo>
                  <a:lnTo>
                    <a:pt x="1920" y="618"/>
                  </a:lnTo>
                  <a:lnTo>
                    <a:pt x="1930" y="603"/>
                  </a:lnTo>
                  <a:close/>
                  <a:moveTo>
                    <a:pt x="2299" y="957"/>
                  </a:moveTo>
                  <a:lnTo>
                    <a:pt x="2299" y="15"/>
                  </a:lnTo>
                  <a:lnTo>
                    <a:pt x="2629" y="15"/>
                  </a:lnTo>
                  <a:lnTo>
                    <a:pt x="2629" y="420"/>
                  </a:lnTo>
                  <a:lnTo>
                    <a:pt x="2841" y="15"/>
                  </a:lnTo>
                  <a:lnTo>
                    <a:pt x="3226" y="15"/>
                  </a:lnTo>
                  <a:lnTo>
                    <a:pt x="2943" y="481"/>
                  </a:lnTo>
                  <a:lnTo>
                    <a:pt x="3267" y="957"/>
                  </a:lnTo>
                  <a:lnTo>
                    <a:pt x="2857" y="957"/>
                  </a:lnTo>
                  <a:lnTo>
                    <a:pt x="2629" y="562"/>
                  </a:lnTo>
                  <a:lnTo>
                    <a:pt x="2629" y="957"/>
                  </a:lnTo>
                  <a:lnTo>
                    <a:pt x="2299" y="957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15" name="Rectangle 6"/>
            <p:cNvSpPr>
              <a:spLocks noChangeArrowheads="1"/>
            </p:cNvSpPr>
            <p:nvPr/>
          </p:nvSpPr>
          <p:spPr bwMode="auto">
            <a:xfrm>
              <a:off x="325" y="242"/>
              <a:ext cx="89" cy="527"/>
            </a:xfrm>
            <a:prstGeom prst="rect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23616" name="AutoShape 7"/>
            <p:cNvSpPr>
              <a:spLocks noChangeArrowheads="1"/>
            </p:cNvSpPr>
            <p:nvPr/>
          </p:nvSpPr>
          <p:spPr bwMode="auto">
            <a:xfrm rot="-120000">
              <a:off x="365" y="178"/>
              <a:ext cx="175" cy="91"/>
            </a:xfrm>
            <a:custGeom>
              <a:avLst/>
              <a:gdLst>
                <a:gd name="T0" fmla="*/ 0 w 664"/>
                <a:gd name="T1" fmla="*/ 0 h 355"/>
                <a:gd name="T2" fmla="*/ 0 w 664"/>
                <a:gd name="T3" fmla="*/ 0 h 355"/>
                <a:gd name="T4" fmla="*/ 0 w 664"/>
                <a:gd name="T5" fmla="*/ 0 h 355"/>
                <a:gd name="T6" fmla="*/ 0 w 664"/>
                <a:gd name="T7" fmla="*/ 0 h 355"/>
                <a:gd name="T8" fmla="*/ 0 w 664"/>
                <a:gd name="T9" fmla="*/ 0 h 355"/>
                <a:gd name="T10" fmla="*/ 0 w 664"/>
                <a:gd name="T11" fmla="*/ 0 h 355"/>
                <a:gd name="T12" fmla="*/ 0 w 664"/>
                <a:gd name="T13" fmla="*/ 0 h 355"/>
                <a:gd name="T14" fmla="*/ 0 w 664"/>
                <a:gd name="T15" fmla="*/ 0 h 355"/>
                <a:gd name="T16" fmla="*/ 0 w 664"/>
                <a:gd name="T17" fmla="*/ 0 h 355"/>
                <a:gd name="T18" fmla="*/ 0 w 664"/>
                <a:gd name="T19" fmla="*/ 0 h 355"/>
                <a:gd name="T20" fmla="*/ 0 w 664"/>
                <a:gd name="T21" fmla="*/ 0 h 355"/>
                <a:gd name="T22" fmla="*/ 0 w 664"/>
                <a:gd name="T23" fmla="*/ 0 h 355"/>
                <a:gd name="T24" fmla="*/ 0 w 664"/>
                <a:gd name="T25" fmla="*/ 0 h 355"/>
                <a:gd name="T26" fmla="*/ 0 w 664"/>
                <a:gd name="T27" fmla="*/ 0 h 355"/>
                <a:gd name="T28" fmla="*/ 0 w 664"/>
                <a:gd name="T29" fmla="*/ 0 h 355"/>
                <a:gd name="T30" fmla="*/ 0 w 664"/>
                <a:gd name="T31" fmla="*/ 0 h 355"/>
                <a:gd name="T32" fmla="*/ 0 w 664"/>
                <a:gd name="T33" fmla="*/ 0 h 355"/>
                <a:gd name="T34" fmla="*/ 0 w 664"/>
                <a:gd name="T35" fmla="*/ 0 h 355"/>
                <a:gd name="T36" fmla="*/ 0 w 664"/>
                <a:gd name="T37" fmla="*/ 0 h 355"/>
                <a:gd name="T38" fmla="*/ 0 w 664"/>
                <a:gd name="T39" fmla="*/ 0 h 355"/>
                <a:gd name="T40" fmla="*/ 0 w 664"/>
                <a:gd name="T41" fmla="*/ 0 h 355"/>
                <a:gd name="T42" fmla="*/ 0 w 664"/>
                <a:gd name="T43" fmla="*/ 0 h 355"/>
                <a:gd name="T44" fmla="*/ 0 w 664"/>
                <a:gd name="T45" fmla="*/ 0 h 355"/>
                <a:gd name="T46" fmla="*/ 0 w 664"/>
                <a:gd name="T47" fmla="*/ 0 h 355"/>
                <a:gd name="T48" fmla="*/ 0 w 664"/>
                <a:gd name="T49" fmla="*/ 0 h 355"/>
                <a:gd name="T50" fmla="*/ 0 w 664"/>
                <a:gd name="T51" fmla="*/ 0 h 355"/>
                <a:gd name="T52" fmla="*/ 0 w 664"/>
                <a:gd name="T53" fmla="*/ 0 h 355"/>
                <a:gd name="T54" fmla="*/ 0 w 664"/>
                <a:gd name="T55" fmla="*/ 0 h 355"/>
                <a:gd name="T56" fmla="*/ 0 w 664"/>
                <a:gd name="T57" fmla="*/ 0 h 355"/>
                <a:gd name="T58" fmla="*/ 0 w 664"/>
                <a:gd name="T59" fmla="*/ 0 h 355"/>
                <a:gd name="T60" fmla="*/ 0 w 664"/>
                <a:gd name="T61" fmla="*/ 0 h 355"/>
                <a:gd name="T62" fmla="*/ 0 w 664"/>
                <a:gd name="T63" fmla="*/ 0 h 355"/>
                <a:gd name="T64" fmla="*/ 0 w 664"/>
                <a:gd name="T65" fmla="*/ 0 h 355"/>
                <a:gd name="T66" fmla="*/ 0 w 664"/>
                <a:gd name="T67" fmla="*/ 0 h 355"/>
                <a:gd name="T68" fmla="*/ 0 w 664"/>
                <a:gd name="T69" fmla="*/ 0 h 355"/>
                <a:gd name="T70" fmla="*/ 0 w 664"/>
                <a:gd name="T71" fmla="*/ 0 h 355"/>
                <a:gd name="T72" fmla="*/ 0 w 664"/>
                <a:gd name="T73" fmla="*/ 0 h 355"/>
                <a:gd name="T74" fmla="*/ 0 w 664"/>
                <a:gd name="T75" fmla="*/ 0 h 355"/>
                <a:gd name="T76" fmla="*/ 0 w 664"/>
                <a:gd name="T77" fmla="*/ 0 h 355"/>
                <a:gd name="T78" fmla="*/ 0 w 664"/>
                <a:gd name="T79" fmla="*/ 0 h 355"/>
                <a:gd name="T80" fmla="*/ 0 w 664"/>
                <a:gd name="T81" fmla="*/ 0 h 35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64"/>
                <a:gd name="T124" fmla="*/ 0 h 355"/>
                <a:gd name="T125" fmla="*/ 664 w 664"/>
                <a:gd name="T126" fmla="*/ 355 h 35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64" h="355">
                  <a:moveTo>
                    <a:pt x="249" y="0"/>
                  </a:moveTo>
                  <a:lnTo>
                    <a:pt x="208" y="0"/>
                  </a:lnTo>
                  <a:lnTo>
                    <a:pt x="173" y="16"/>
                  </a:lnTo>
                  <a:lnTo>
                    <a:pt x="142" y="31"/>
                  </a:lnTo>
                  <a:lnTo>
                    <a:pt x="117" y="46"/>
                  </a:lnTo>
                  <a:lnTo>
                    <a:pt x="92" y="56"/>
                  </a:lnTo>
                  <a:lnTo>
                    <a:pt x="66" y="66"/>
                  </a:lnTo>
                  <a:lnTo>
                    <a:pt x="36" y="66"/>
                  </a:lnTo>
                  <a:lnTo>
                    <a:pt x="0" y="61"/>
                  </a:lnTo>
                  <a:lnTo>
                    <a:pt x="5" y="66"/>
                  </a:lnTo>
                  <a:lnTo>
                    <a:pt x="11" y="76"/>
                  </a:lnTo>
                  <a:lnTo>
                    <a:pt x="21" y="86"/>
                  </a:lnTo>
                  <a:lnTo>
                    <a:pt x="31" y="92"/>
                  </a:lnTo>
                  <a:lnTo>
                    <a:pt x="46" y="97"/>
                  </a:lnTo>
                  <a:lnTo>
                    <a:pt x="56" y="102"/>
                  </a:lnTo>
                  <a:lnTo>
                    <a:pt x="71" y="107"/>
                  </a:lnTo>
                  <a:lnTo>
                    <a:pt x="87" y="102"/>
                  </a:lnTo>
                  <a:lnTo>
                    <a:pt x="97" y="81"/>
                  </a:lnTo>
                  <a:lnTo>
                    <a:pt x="112" y="97"/>
                  </a:lnTo>
                  <a:lnTo>
                    <a:pt x="142" y="61"/>
                  </a:lnTo>
                  <a:lnTo>
                    <a:pt x="147" y="81"/>
                  </a:lnTo>
                  <a:lnTo>
                    <a:pt x="173" y="76"/>
                  </a:lnTo>
                  <a:lnTo>
                    <a:pt x="178" y="51"/>
                  </a:lnTo>
                  <a:lnTo>
                    <a:pt x="193" y="66"/>
                  </a:lnTo>
                  <a:lnTo>
                    <a:pt x="218" y="31"/>
                  </a:lnTo>
                  <a:lnTo>
                    <a:pt x="223" y="41"/>
                  </a:lnTo>
                  <a:lnTo>
                    <a:pt x="233" y="51"/>
                  </a:lnTo>
                  <a:lnTo>
                    <a:pt x="243" y="56"/>
                  </a:lnTo>
                  <a:lnTo>
                    <a:pt x="249" y="66"/>
                  </a:lnTo>
                  <a:lnTo>
                    <a:pt x="259" y="71"/>
                  </a:lnTo>
                  <a:lnTo>
                    <a:pt x="269" y="81"/>
                  </a:lnTo>
                  <a:lnTo>
                    <a:pt x="274" y="86"/>
                  </a:lnTo>
                  <a:lnTo>
                    <a:pt x="279" y="102"/>
                  </a:lnTo>
                  <a:lnTo>
                    <a:pt x="289" y="132"/>
                  </a:lnTo>
                  <a:lnTo>
                    <a:pt x="304" y="167"/>
                  </a:lnTo>
                  <a:lnTo>
                    <a:pt x="319" y="213"/>
                  </a:lnTo>
                  <a:lnTo>
                    <a:pt x="340" y="254"/>
                  </a:lnTo>
                  <a:lnTo>
                    <a:pt x="355" y="274"/>
                  </a:lnTo>
                  <a:lnTo>
                    <a:pt x="370" y="294"/>
                  </a:lnTo>
                  <a:lnTo>
                    <a:pt x="385" y="309"/>
                  </a:lnTo>
                  <a:lnTo>
                    <a:pt x="400" y="325"/>
                  </a:lnTo>
                  <a:lnTo>
                    <a:pt x="426" y="340"/>
                  </a:lnTo>
                  <a:lnTo>
                    <a:pt x="446" y="350"/>
                  </a:lnTo>
                  <a:lnTo>
                    <a:pt x="471" y="355"/>
                  </a:lnTo>
                  <a:lnTo>
                    <a:pt x="502" y="355"/>
                  </a:lnTo>
                  <a:lnTo>
                    <a:pt x="507" y="269"/>
                  </a:lnTo>
                  <a:lnTo>
                    <a:pt x="527" y="355"/>
                  </a:lnTo>
                  <a:lnTo>
                    <a:pt x="547" y="350"/>
                  </a:lnTo>
                  <a:lnTo>
                    <a:pt x="557" y="269"/>
                  </a:lnTo>
                  <a:lnTo>
                    <a:pt x="578" y="345"/>
                  </a:lnTo>
                  <a:lnTo>
                    <a:pt x="598" y="238"/>
                  </a:lnTo>
                  <a:lnTo>
                    <a:pt x="623" y="319"/>
                  </a:lnTo>
                  <a:lnTo>
                    <a:pt x="639" y="243"/>
                  </a:lnTo>
                  <a:lnTo>
                    <a:pt x="654" y="294"/>
                  </a:lnTo>
                  <a:lnTo>
                    <a:pt x="654" y="269"/>
                  </a:lnTo>
                  <a:lnTo>
                    <a:pt x="659" y="238"/>
                  </a:lnTo>
                  <a:lnTo>
                    <a:pt x="659" y="208"/>
                  </a:lnTo>
                  <a:lnTo>
                    <a:pt x="664" y="173"/>
                  </a:lnTo>
                  <a:lnTo>
                    <a:pt x="664" y="137"/>
                  </a:lnTo>
                  <a:lnTo>
                    <a:pt x="664" y="107"/>
                  </a:lnTo>
                  <a:lnTo>
                    <a:pt x="664" y="76"/>
                  </a:lnTo>
                  <a:lnTo>
                    <a:pt x="659" y="51"/>
                  </a:lnTo>
                  <a:lnTo>
                    <a:pt x="639" y="76"/>
                  </a:lnTo>
                  <a:lnTo>
                    <a:pt x="613" y="97"/>
                  </a:lnTo>
                  <a:lnTo>
                    <a:pt x="593" y="112"/>
                  </a:lnTo>
                  <a:lnTo>
                    <a:pt x="573" y="127"/>
                  </a:lnTo>
                  <a:lnTo>
                    <a:pt x="552" y="137"/>
                  </a:lnTo>
                  <a:lnTo>
                    <a:pt x="532" y="142"/>
                  </a:lnTo>
                  <a:lnTo>
                    <a:pt x="512" y="147"/>
                  </a:lnTo>
                  <a:lnTo>
                    <a:pt x="492" y="152"/>
                  </a:lnTo>
                  <a:lnTo>
                    <a:pt x="476" y="147"/>
                  </a:lnTo>
                  <a:lnTo>
                    <a:pt x="461" y="142"/>
                  </a:lnTo>
                  <a:lnTo>
                    <a:pt x="446" y="137"/>
                  </a:lnTo>
                  <a:lnTo>
                    <a:pt x="436" y="127"/>
                  </a:lnTo>
                  <a:lnTo>
                    <a:pt x="416" y="102"/>
                  </a:lnTo>
                  <a:lnTo>
                    <a:pt x="395" y="76"/>
                  </a:lnTo>
                  <a:lnTo>
                    <a:pt x="375" y="46"/>
                  </a:lnTo>
                  <a:lnTo>
                    <a:pt x="345" y="21"/>
                  </a:lnTo>
                  <a:lnTo>
                    <a:pt x="330" y="10"/>
                  </a:lnTo>
                  <a:lnTo>
                    <a:pt x="304" y="5"/>
                  </a:lnTo>
                  <a:lnTo>
                    <a:pt x="279" y="0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3558" name="Rectangle 11"/>
          <p:cNvSpPr>
            <a:spLocks noChangeArrowheads="1"/>
          </p:cNvSpPr>
          <p:nvPr/>
        </p:nvSpPr>
        <p:spPr bwMode="auto">
          <a:xfrm>
            <a:off x="7643813" y="1143000"/>
            <a:ext cx="1214437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 b="1">
                <a:latin typeface="Times New Roman" pitchFamily="18" charset="0"/>
              </a:rPr>
              <a:t>тыс. тенге</a:t>
            </a:r>
            <a:endParaRPr lang="ru-RU" sz="2000" b="1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42875" y="1500188"/>
          <a:ext cx="8572500" cy="5166806"/>
        </p:xfrm>
        <a:graphic>
          <a:graphicData uri="http://schemas.openxmlformats.org/drawingml/2006/table">
            <a:tbl>
              <a:tblPr/>
              <a:tblGrid>
                <a:gridCol w="2990850"/>
                <a:gridCol w="1395413"/>
                <a:gridCol w="1395412"/>
                <a:gridCol w="1395413"/>
                <a:gridCol w="1395412"/>
              </a:tblGrid>
              <a:tr h="4778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348" marR="66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348" marR="66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348" marR="66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7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348" marR="66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348" marR="66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348" marR="66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348" marR="66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Подано исков суд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348" marR="66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348" marR="66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311,7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348" marR="66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348" marR="66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426,4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348" marR="66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Получено судебных приказов, решений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348" marR="66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348" marR="66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348" marR="66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348" marR="66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125,2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348" marR="66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судебных решений полностью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348" marR="66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348" marR="66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348" marR="66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348" marR="66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348" marR="66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Отключено абонентов от системы водоснабжения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348" marR="66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348" marR="66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348" marR="66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348" marR="66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348" marR="66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Оставлено напоминаний о задолженности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348" marR="66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348" marR="66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348" marR="66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348" marR="66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348" marR="66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Рейды контролеров по физическим лицам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348" marR="66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66348" marR="66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48" marR="66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348" marR="66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48" marR="66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целях снижения дебиторской задолженности предприятием проводятся мероприятия, как  в досудебном порядке</a:t>
                      </a:r>
                      <a:r>
                        <a:rPr kumimoji="0" lang="ru-RU" sz="14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(проведение рейдов, отключение должников  от системы горячего водоснабжения, вручение напоминаний об имеющейся задолженности), 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так и в судебном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48" marR="66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348" marR="66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48" marR="66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348" marR="66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48" marR="6634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2"/>
          <p:cNvGraphicFramePr>
            <a:graphicFrameLocks noGrp="1"/>
          </p:cNvGraphicFramePr>
          <p:nvPr>
            <p:ph idx="1"/>
          </p:nvPr>
        </p:nvGraphicFramePr>
        <p:xfrm>
          <a:off x="1928794" y="4857760"/>
          <a:ext cx="5429288" cy="500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latin typeface="Times New Roman" pitchFamily="18" charset="0"/>
                <a:cs typeface="Lucida Sans Unicode" pitchFamily="34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Lucida Sans Unicode" pitchFamily="34" charset="0"/>
              </a:rPr>
            </a:br>
            <a:r>
              <a:rPr lang="ru-RU" sz="1800" dirty="0" smtClean="0">
                <a:latin typeface="Times New Roman" pitchFamily="18" charset="0"/>
                <a:cs typeface="Lucida Sans Unicode" pitchFamily="34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Lucida Sans Unicode" pitchFamily="34" charset="0"/>
              </a:rPr>
            </a:br>
            <a:r>
              <a:rPr lang="ru-RU" sz="2200" dirty="0" smtClean="0">
                <a:solidFill>
                  <a:srgbClr val="0000CC"/>
                </a:solidFill>
                <a:latin typeface="Times New Roman" pitchFamily="18" charset="0"/>
                <a:cs typeface="Lucida Sans Unicode" pitchFamily="34" charset="0"/>
              </a:rPr>
              <a:t>Объемы регулируемых услуг, оказанных  за 2021-2023 годы </a:t>
            </a:r>
            <a:r>
              <a:rPr lang="ru-RU" sz="2200" dirty="0" smtClean="0">
                <a:solidFill>
                  <a:srgbClr val="0000CC"/>
                </a:solidFill>
              </a:rPr>
              <a:t/>
            </a:r>
            <a:br>
              <a:rPr lang="ru-RU" sz="2200" dirty="0" smtClean="0">
                <a:solidFill>
                  <a:srgbClr val="0000CC"/>
                </a:solidFill>
              </a:rPr>
            </a:br>
            <a:endParaRPr lang="ru-RU" sz="2200" dirty="0">
              <a:solidFill>
                <a:srgbClr val="0000CC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00188" y="5158898"/>
          <a:ext cx="6343650" cy="1370318"/>
        </p:xfrm>
        <a:graphic>
          <a:graphicData uri="http://schemas.openxmlformats.org/drawingml/2006/table">
            <a:tbl>
              <a:tblPr/>
              <a:tblGrid>
                <a:gridCol w="457200"/>
                <a:gridCol w="1743075"/>
                <a:gridCol w="1000125"/>
                <a:gridCol w="1143000"/>
                <a:gridCol w="1071562"/>
                <a:gridCol w="928688"/>
              </a:tblGrid>
              <a:tr h="287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font299"/>
                        </a:rPr>
                        <a:t>№ </a:t>
                      </a:r>
                      <a:r>
                        <a:rPr kumimoji="0" 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font299"/>
                        </a:rPr>
                        <a:t>п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font299"/>
                        </a:rPr>
                        <a:t>/</a:t>
                      </a:r>
                      <a:r>
                        <a:rPr kumimoji="0" 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font299"/>
                        </a:rPr>
                        <a:t>п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Lucida Sans Unicode" pitchFamily="34" charset="0"/>
                        <a:cs typeface="font29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CABEE"/>
                        </a:gs>
                        <a:gs pos="50000">
                          <a:srgbClr val="BACBF2"/>
                        </a:gs>
                        <a:gs pos="100000">
                          <a:srgbClr val="DEE5F8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font299"/>
                        </a:rPr>
                        <a:t>показатели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Lucida Sans Unicode" pitchFamily="34" charset="0"/>
                        <a:cs typeface="font29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CABEE"/>
                        </a:gs>
                        <a:gs pos="50000">
                          <a:srgbClr val="BACBF2"/>
                        </a:gs>
                        <a:gs pos="100000">
                          <a:srgbClr val="DEE5F8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CABEE"/>
                        </a:gs>
                        <a:gs pos="50000">
                          <a:srgbClr val="BACBF2"/>
                        </a:gs>
                        <a:gs pos="100000">
                          <a:srgbClr val="DEE5F8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CABEE"/>
                        </a:gs>
                        <a:gs pos="50000">
                          <a:srgbClr val="BACBF2"/>
                        </a:gs>
                        <a:gs pos="100000">
                          <a:srgbClr val="DEE5F8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CABEE"/>
                        </a:gs>
                        <a:gs pos="50000">
                          <a:srgbClr val="BACBF2"/>
                        </a:gs>
                        <a:gs pos="100000">
                          <a:srgbClr val="DEE5F8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г. в % к 2022г.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CABEE"/>
                        </a:gs>
                        <a:gs pos="50000">
                          <a:srgbClr val="BACBF2"/>
                        </a:gs>
                        <a:gs pos="100000">
                          <a:srgbClr val="DEE5F8"/>
                        </a:gs>
                      </a:gsLst>
                      <a:lin ang="0" scaled="1"/>
                    </a:gradFill>
                  </a:tcPr>
                </a:tc>
              </a:tr>
              <a:tr h="325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font299"/>
                        </a:rPr>
                        <a:t>1.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Lucida Sans Unicode" pitchFamily="34" charset="0"/>
                        <a:cs typeface="font29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Arial Cyr"/>
                        </a:rPr>
                        <a:t>Полезный отпуск тепловой энергии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1220,4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1201,7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1197,4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Times New Roman" pitchFamily="18" charset="0"/>
                        </a:rPr>
                        <a:t>99,6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1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Lucida Sans Unicode" pitchFamily="34" charset="0"/>
                          <a:cs typeface="font299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Arial Cyr"/>
                        </a:rPr>
                        <a:t>Потери тепловой энергии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264,7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260,7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259,5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Times New Roman" pitchFamily="18" charset="0"/>
                        </a:rPr>
                        <a:t>99,5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Lucida Sans Unicode" pitchFamily="34" charset="0"/>
                          <a:cs typeface="font299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Arial Cyr"/>
                        </a:rPr>
                        <a:t>Всего отпуск т/</a:t>
                      </a:r>
                      <a:r>
                        <a:rPr lang="ru-RU" sz="1000" b="0" i="0" u="none" strike="noStrike" dirty="0" err="1">
                          <a:latin typeface="Arial Cyr"/>
                        </a:rPr>
                        <a:t>эн</a:t>
                      </a:r>
                      <a:r>
                        <a:rPr lang="ru-RU" sz="1000" b="0" i="0" u="none" strike="noStrike" dirty="0">
                          <a:latin typeface="Arial Cyr"/>
                        </a:rPr>
                        <a:t>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1485,1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1462,4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1456,9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Times New Roman" pitchFamily="18" charset="0"/>
                        </a:rPr>
                        <a:t>99,6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Lucida Sans Unicode" pitchFamily="34" charset="0"/>
                          <a:cs typeface="font299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Arial Cyr"/>
                        </a:rPr>
                        <a:t>потери, 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17,8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17,8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Chart 2"/>
          <p:cNvGraphicFramePr>
            <a:graphicFrameLocks/>
          </p:cNvGraphicFramePr>
          <p:nvPr/>
        </p:nvGraphicFramePr>
        <p:xfrm>
          <a:off x="500034" y="785794"/>
          <a:ext cx="8143932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728" y="142852"/>
            <a:ext cx="7258072" cy="121444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СТРУКТУРА 
потребителей тепловой энергии 
по ГКП "Костанайская теплоэнергетическая компания" 
 за 2023 год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1571612"/>
          <a:ext cx="7643866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214313" y="214313"/>
            <a:ext cx="1071562" cy="642937"/>
            <a:chOff x="325" y="178"/>
            <a:chExt cx="871" cy="642"/>
          </a:xfrm>
        </p:grpSpPr>
        <p:sp>
          <p:nvSpPr>
            <p:cNvPr id="20485" name="AutoShape 5"/>
            <p:cNvSpPr>
              <a:spLocks noChangeArrowheads="1"/>
            </p:cNvSpPr>
            <p:nvPr/>
          </p:nvSpPr>
          <p:spPr bwMode="auto">
            <a:xfrm>
              <a:off x="326" y="531"/>
              <a:ext cx="870" cy="256"/>
            </a:xfrm>
            <a:custGeom>
              <a:avLst/>
              <a:gdLst>
                <a:gd name="T0" fmla="*/ 0 w 3267"/>
                <a:gd name="T1" fmla="*/ 0 h 978"/>
                <a:gd name="T2" fmla="*/ 0 w 3267"/>
                <a:gd name="T3" fmla="*/ 0 h 978"/>
                <a:gd name="T4" fmla="*/ 0 w 3267"/>
                <a:gd name="T5" fmla="*/ 0 h 978"/>
                <a:gd name="T6" fmla="*/ 0 w 3267"/>
                <a:gd name="T7" fmla="*/ 0 h 978"/>
                <a:gd name="T8" fmla="*/ 0 w 3267"/>
                <a:gd name="T9" fmla="*/ 0 h 978"/>
                <a:gd name="T10" fmla="*/ 0 w 3267"/>
                <a:gd name="T11" fmla="*/ 0 h 978"/>
                <a:gd name="T12" fmla="*/ 0 w 3267"/>
                <a:gd name="T13" fmla="*/ 0 h 978"/>
                <a:gd name="T14" fmla="*/ 0 w 3267"/>
                <a:gd name="T15" fmla="*/ 0 h 978"/>
                <a:gd name="T16" fmla="*/ 0 w 3267"/>
                <a:gd name="T17" fmla="*/ 0 h 978"/>
                <a:gd name="T18" fmla="*/ 0 w 3267"/>
                <a:gd name="T19" fmla="*/ 0 h 978"/>
                <a:gd name="T20" fmla="*/ 0 w 3267"/>
                <a:gd name="T21" fmla="*/ 0 h 978"/>
                <a:gd name="T22" fmla="*/ 0 w 3267"/>
                <a:gd name="T23" fmla="*/ 0 h 978"/>
                <a:gd name="T24" fmla="*/ 0 w 3267"/>
                <a:gd name="T25" fmla="*/ 0 h 978"/>
                <a:gd name="T26" fmla="*/ 0 w 3267"/>
                <a:gd name="T27" fmla="*/ 0 h 978"/>
                <a:gd name="T28" fmla="*/ 0 w 3267"/>
                <a:gd name="T29" fmla="*/ 0 h 978"/>
                <a:gd name="T30" fmla="*/ 0 w 3267"/>
                <a:gd name="T31" fmla="*/ 0 h 978"/>
                <a:gd name="T32" fmla="*/ 0 w 3267"/>
                <a:gd name="T33" fmla="*/ 0 h 978"/>
                <a:gd name="T34" fmla="*/ 0 w 3267"/>
                <a:gd name="T35" fmla="*/ 0 h 978"/>
                <a:gd name="T36" fmla="*/ 0 w 3267"/>
                <a:gd name="T37" fmla="*/ 0 h 978"/>
                <a:gd name="T38" fmla="*/ 0 w 3267"/>
                <a:gd name="T39" fmla="*/ 0 h 978"/>
                <a:gd name="T40" fmla="*/ 0 w 3267"/>
                <a:gd name="T41" fmla="*/ 0 h 978"/>
                <a:gd name="T42" fmla="*/ 0 w 3267"/>
                <a:gd name="T43" fmla="*/ 0 h 978"/>
                <a:gd name="T44" fmla="*/ 0 w 3267"/>
                <a:gd name="T45" fmla="*/ 0 h 978"/>
                <a:gd name="T46" fmla="*/ 0 w 3267"/>
                <a:gd name="T47" fmla="*/ 0 h 978"/>
                <a:gd name="T48" fmla="*/ 0 w 3267"/>
                <a:gd name="T49" fmla="*/ 0 h 978"/>
                <a:gd name="T50" fmla="*/ 0 w 3267"/>
                <a:gd name="T51" fmla="*/ 0 h 978"/>
                <a:gd name="T52" fmla="*/ 0 w 3267"/>
                <a:gd name="T53" fmla="*/ 0 h 978"/>
                <a:gd name="T54" fmla="*/ 0 w 3267"/>
                <a:gd name="T55" fmla="*/ 0 h 978"/>
                <a:gd name="T56" fmla="*/ 0 w 3267"/>
                <a:gd name="T57" fmla="*/ 0 h 978"/>
                <a:gd name="T58" fmla="*/ 0 w 3267"/>
                <a:gd name="T59" fmla="*/ 0 h 978"/>
                <a:gd name="T60" fmla="*/ 0 w 3267"/>
                <a:gd name="T61" fmla="*/ 0 h 978"/>
                <a:gd name="T62" fmla="*/ 0 w 3267"/>
                <a:gd name="T63" fmla="*/ 0 h 978"/>
                <a:gd name="T64" fmla="*/ 0 w 3267"/>
                <a:gd name="T65" fmla="*/ 0 h 978"/>
                <a:gd name="T66" fmla="*/ 0 w 3267"/>
                <a:gd name="T67" fmla="*/ 0 h 978"/>
                <a:gd name="T68" fmla="*/ 0 w 3267"/>
                <a:gd name="T69" fmla="*/ 0 h 978"/>
                <a:gd name="T70" fmla="*/ 0 w 3267"/>
                <a:gd name="T71" fmla="*/ 0 h 978"/>
                <a:gd name="T72" fmla="*/ 0 w 3267"/>
                <a:gd name="T73" fmla="*/ 0 h 978"/>
                <a:gd name="T74" fmla="*/ 0 w 3267"/>
                <a:gd name="T75" fmla="*/ 0 h 978"/>
                <a:gd name="T76" fmla="*/ 0 w 3267"/>
                <a:gd name="T77" fmla="*/ 0 h 978"/>
                <a:gd name="T78" fmla="*/ 0 w 3267"/>
                <a:gd name="T79" fmla="*/ 0 h 978"/>
                <a:gd name="T80" fmla="*/ 0 w 3267"/>
                <a:gd name="T81" fmla="*/ 0 h 978"/>
                <a:gd name="T82" fmla="*/ 0 w 3267"/>
                <a:gd name="T83" fmla="*/ 0 h 978"/>
                <a:gd name="T84" fmla="*/ 0 w 3267"/>
                <a:gd name="T85" fmla="*/ 0 h 978"/>
                <a:gd name="T86" fmla="*/ 0 w 3267"/>
                <a:gd name="T87" fmla="*/ 0 h 978"/>
                <a:gd name="T88" fmla="*/ 0 w 3267"/>
                <a:gd name="T89" fmla="*/ 0 h 978"/>
                <a:gd name="T90" fmla="*/ 0 w 3267"/>
                <a:gd name="T91" fmla="*/ 0 h 978"/>
                <a:gd name="T92" fmla="*/ 0 w 3267"/>
                <a:gd name="T93" fmla="*/ 0 h 97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67"/>
                <a:gd name="T142" fmla="*/ 0 h 978"/>
                <a:gd name="T143" fmla="*/ 3267 w 3267"/>
                <a:gd name="T144" fmla="*/ 978 h 97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67" h="978">
                  <a:moveTo>
                    <a:pt x="0" y="957"/>
                  </a:moveTo>
                  <a:lnTo>
                    <a:pt x="0" y="15"/>
                  </a:lnTo>
                  <a:lnTo>
                    <a:pt x="335" y="15"/>
                  </a:lnTo>
                  <a:lnTo>
                    <a:pt x="335" y="420"/>
                  </a:lnTo>
                  <a:lnTo>
                    <a:pt x="547" y="15"/>
                  </a:lnTo>
                  <a:lnTo>
                    <a:pt x="927" y="15"/>
                  </a:lnTo>
                  <a:lnTo>
                    <a:pt x="643" y="481"/>
                  </a:lnTo>
                  <a:lnTo>
                    <a:pt x="968" y="957"/>
                  </a:lnTo>
                  <a:lnTo>
                    <a:pt x="557" y="957"/>
                  </a:lnTo>
                  <a:lnTo>
                    <a:pt x="335" y="562"/>
                  </a:lnTo>
                  <a:lnTo>
                    <a:pt x="335" y="957"/>
                  </a:lnTo>
                  <a:lnTo>
                    <a:pt x="0" y="957"/>
                  </a:lnTo>
                  <a:close/>
                  <a:moveTo>
                    <a:pt x="1104" y="957"/>
                  </a:moveTo>
                  <a:lnTo>
                    <a:pt x="1104" y="324"/>
                  </a:lnTo>
                  <a:lnTo>
                    <a:pt x="917" y="324"/>
                  </a:lnTo>
                  <a:lnTo>
                    <a:pt x="917" y="15"/>
                  </a:lnTo>
                  <a:lnTo>
                    <a:pt x="1626" y="15"/>
                  </a:lnTo>
                  <a:lnTo>
                    <a:pt x="1626" y="324"/>
                  </a:lnTo>
                  <a:lnTo>
                    <a:pt x="1439" y="324"/>
                  </a:lnTo>
                  <a:lnTo>
                    <a:pt x="1439" y="957"/>
                  </a:lnTo>
                  <a:lnTo>
                    <a:pt x="1104" y="957"/>
                  </a:lnTo>
                  <a:close/>
                  <a:moveTo>
                    <a:pt x="1930" y="603"/>
                  </a:moveTo>
                  <a:lnTo>
                    <a:pt x="1758" y="603"/>
                  </a:lnTo>
                  <a:lnTo>
                    <a:pt x="1758" y="365"/>
                  </a:lnTo>
                  <a:lnTo>
                    <a:pt x="1925" y="365"/>
                  </a:lnTo>
                  <a:lnTo>
                    <a:pt x="1915" y="350"/>
                  </a:lnTo>
                  <a:lnTo>
                    <a:pt x="1899" y="339"/>
                  </a:lnTo>
                  <a:lnTo>
                    <a:pt x="1879" y="324"/>
                  </a:lnTo>
                  <a:lnTo>
                    <a:pt x="1864" y="319"/>
                  </a:lnTo>
                  <a:lnTo>
                    <a:pt x="1844" y="309"/>
                  </a:lnTo>
                  <a:lnTo>
                    <a:pt x="1823" y="304"/>
                  </a:lnTo>
                  <a:lnTo>
                    <a:pt x="1803" y="304"/>
                  </a:lnTo>
                  <a:lnTo>
                    <a:pt x="1783" y="304"/>
                  </a:lnTo>
                  <a:lnTo>
                    <a:pt x="1758" y="304"/>
                  </a:lnTo>
                  <a:lnTo>
                    <a:pt x="1727" y="309"/>
                  </a:lnTo>
                  <a:lnTo>
                    <a:pt x="1702" y="314"/>
                  </a:lnTo>
                  <a:lnTo>
                    <a:pt x="1682" y="324"/>
                  </a:lnTo>
                  <a:lnTo>
                    <a:pt x="1656" y="339"/>
                  </a:lnTo>
                  <a:lnTo>
                    <a:pt x="1631" y="355"/>
                  </a:lnTo>
                  <a:lnTo>
                    <a:pt x="1611" y="370"/>
                  </a:lnTo>
                  <a:lnTo>
                    <a:pt x="1585" y="390"/>
                  </a:lnTo>
                  <a:lnTo>
                    <a:pt x="1585" y="41"/>
                  </a:lnTo>
                  <a:lnTo>
                    <a:pt x="1616" y="30"/>
                  </a:lnTo>
                  <a:lnTo>
                    <a:pt x="1646" y="25"/>
                  </a:lnTo>
                  <a:lnTo>
                    <a:pt x="1677" y="15"/>
                  </a:lnTo>
                  <a:lnTo>
                    <a:pt x="1702" y="10"/>
                  </a:lnTo>
                  <a:lnTo>
                    <a:pt x="1732" y="5"/>
                  </a:lnTo>
                  <a:lnTo>
                    <a:pt x="1763" y="0"/>
                  </a:lnTo>
                  <a:lnTo>
                    <a:pt x="1788" y="0"/>
                  </a:lnTo>
                  <a:lnTo>
                    <a:pt x="1818" y="0"/>
                  </a:lnTo>
                  <a:lnTo>
                    <a:pt x="1849" y="0"/>
                  </a:lnTo>
                  <a:lnTo>
                    <a:pt x="1879" y="0"/>
                  </a:lnTo>
                  <a:lnTo>
                    <a:pt x="1910" y="5"/>
                  </a:lnTo>
                  <a:lnTo>
                    <a:pt x="1935" y="10"/>
                  </a:lnTo>
                  <a:lnTo>
                    <a:pt x="1965" y="15"/>
                  </a:lnTo>
                  <a:lnTo>
                    <a:pt x="1991" y="20"/>
                  </a:lnTo>
                  <a:lnTo>
                    <a:pt x="2016" y="30"/>
                  </a:lnTo>
                  <a:lnTo>
                    <a:pt x="2036" y="41"/>
                  </a:lnTo>
                  <a:lnTo>
                    <a:pt x="2061" y="51"/>
                  </a:lnTo>
                  <a:lnTo>
                    <a:pt x="2082" y="61"/>
                  </a:lnTo>
                  <a:lnTo>
                    <a:pt x="2107" y="76"/>
                  </a:lnTo>
                  <a:lnTo>
                    <a:pt x="2127" y="86"/>
                  </a:lnTo>
                  <a:lnTo>
                    <a:pt x="2142" y="101"/>
                  </a:lnTo>
                  <a:lnTo>
                    <a:pt x="2163" y="117"/>
                  </a:lnTo>
                  <a:lnTo>
                    <a:pt x="2178" y="132"/>
                  </a:lnTo>
                  <a:lnTo>
                    <a:pt x="2193" y="152"/>
                  </a:lnTo>
                  <a:lnTo>
                    <a:pt x="2208" y="167"/>
                  </a:lnTo>
                  <a:lnTo>
                    <a:pt x="2224" y="187"/>
                  </a:lnTo>
                  <a:lnTo>
                    <a:pt x="2234" y="208"/>
                  </a:lnTo>
                  <a:lnTo>
                    <a:pt x="2249" y="228"/>
                  </a:lnTo>
                  <a:lnTo>
                    <a:pt x="2259" y="243"/>
                  </a:lnTo>
                  <a:lnTo>
                    <a:pt x="2269" y="269"/>
                  </a:lnTo>
                  <a:lnTo>
                    <a:pt x="2274" y="289"/>
                  </a:lnTo>
                  <a:lnTo>
                    <a:pt x="2284" y="309"/>
                  </a:lnTo>
                  <a:lnTo>
                    <a:pt x="2289" y="329"/>
                  </a:lnTo>
                  <a:lnTo>
                    <a:pt x="2294" y="355"/>
                  </a:lnTo>
                  <a:lnTo>
                    <a:pt x="2299" y="375"/>
                  </a:lnTo>
                  <a:lnTo>
                    <a:pt x="2305" y="395"/>
                  </a:lnTo>
                  <a:lnTo>
                    <a:pt x="2310" y="420"/>
                  </a:lnTo>
                  <a:lnTo>
                    <a:pt x="2310" y="441"/>
                  </a:lnTo>
                  <a:lnTo>
                    <a:pt x="2310" y="466"/>
                  </a:lnTo>
                  <a:lnTo>
                    <a:pt x="2310" y="491"/>
                  </a:lnTo>
                  <a:lnTo>
                    <a:pt x="2310" y="527"/>
                  </a:lnTo>
                  <a:lnTo>
                    <a:pt x="2310" y="567"/>
                  </a:lnTo>
                  <a:lnTo>
                    <a:pt x="2299" y="603"/>
                  </a:lnTo>
                  <a:lnTo>
                    <a:pt x="2294" y="638"/>
                  </a:lnTo>
                  <a:lnTo>
                    <a:pt x="2284" y="669"/>
                  </a:lnTo>
                  <a:lnTo>
                    <a:pt x="2274" y="699"/>
                  </a:lnTo>
                  <a:lnTo>
                    <a:pt x="2259" y="729"/>
                  </a:lnTo>
                  <a:lnTo>
                    <a:pt x="2239" y="760"/>
                  </a:lnTo>
                  <a:lnTo>
                    <a:pt x="2224" y="785"/>
                  </a:lnTo>
                  <a:lnTo>
                    <a:pt x="2203" y="811"/>
                  </a:lnTo>
                  <a:lnTo>
                    <a:pt x="2183" y="836"/>
                  </a:lnTo>
                  <a:lnTo>
                    <a:pt x="2158" y="856"/>
                  </a:lnTo>
                  <a:lnTo>
                    <a:pt x="2137" y="876"/>
                  </a:lnTo>
                  <a:lnTo>
                    <a:pt x="2112" y="892"/>
                  </a:lnTo>
                  <a:lnTo>
                    <a:pt x="2082" y="912"/>
                  </a:lnTo>
                  <a:lnTo>
                    <a:pt x="2056" y="927"/>
                  </a:lnTo>
                  <a:lnTo>
                    <a:pt x="2026" y="937"/>
                  </a:lnTo>
                  <a:lnTo>
                    <a:pt x="1996" y="947"/>
                  </a:lnTo>
                  <a:lnTo>
                    <a:pt x="1965" y="957"/>
                  </a:lnTo>
                  <a:lnTo>
                    <a:pt x="1940" y="968"/>
                  </a:lnTo>
                  <a:lnTo>
                    <a:pt x="1910" y="973"/>
                  </a:lnTo>
                  <a:lnTo>
                    <a:pt x="1879" y="978"/>
                  </a:lnTo>
                  <a:lnTo>
                    <a:pt x="1844" y="978"/>
                  </a:lnTo>
                  <a:lnTo>
                    <a:pt x="1813" y="978"/>
                  </a:lnTo>
                  <a:lnTo>
                    <a:pt x="1793" y="978"/>
                  </a:lnTo>
                  <a:lnTo>
                    <a:pt x="1768" y="978"/>
                  </a:lnTo>
                  <a:lnTo>
                    <a:pt x="1747" y="973"/>
                  </a:lnTo>
                  <a:lnTo>
                    <a:pt x="1717" y="968"/>
                  </a:lnTo>
                  <a:lnTo>
                    <a:pt x="1692" y="962"/>
                  </a:lnTo>
                  <a:lnTo>
                    <a:pt x="1656" y="957"/>
                  </a:lnTo>
                  <a:lnTo>
                    <a:pt x="1626" y="947"/>
                  </a:lnTo>
                  <a:lnTo>
                    <a:pt x="1590" y="937"/>
                  </a:lnTo>
                  <a:lnTo>
                    <a:pt x="1580" y="583"/>
                  </a:lnTo>
                  <a:lnTo>
                    <a:pt x="1606" y="603"/>
                  </a:lnTo>
                  <a:lnTo>
                    <a:pt x="1636" y="623"/>
                  </a:lnTo>
                  <a:lnTo>
                    <a:pt x="1661" y="638"/>
                  </a:lnTo>
                  <a:lnTo>
                    <a:pt x="1687" y="648"/>
                  </a:lnTo>
                  <a:lnTo>
                    <a:pt x="1712" y="659"/>
                  </a:lnTo>
                  <a:lnTo>
                    <a:pt x="1742" y="664"/>
                  </a:lnTo>
                  <a:lnTo>
                    <a:pt x="1768" y="669"/>
                  </a:lnTo>
                  <a:lnTo>
                    <a:pt x="1793" y="669"/>
                  </a:lnTo>
                  <a:lnTo>
                    <a:pt x="1813" y="669"/>
                  </a:lnTo>
                  <a:lnTo>
                    <a:pt x="1839" y="669"/>
                  </a:lnTo>
                  <a:lnTo>
                    <a:pt x="1854" y="664"/>
                  </a:lnTo>
                  <a:lnTo>
                    <a:pt x="1874" y="653"/>
                  </a:lnTo>
                  <a:lnTo>
                    <a:pt x="1889" y="643"/>
                  </a:lnTo>
                  <a:lnTo>
                    <a:pt x="1904" y="633"/>
                  </a:lnTo>
                  <a:lnTo>
                    <a:pt x="1920" y="618"/>
                  </a:lnTo>
                  <a:lnTo>
                    <a:pt x="1930" y="603"/>
                  </a:lnTo>
                  <a:close/>
                  <a:moveTo>
                    <a:pt x="2299" y="957"/>
                  </a:moveTo>
                  <a:lnTo>
                    <a:pt x="2299" y="15"/>
                  </a:lnTo>
                  <a:lnTo>
                    <a:pt x="2629" y="15"/>
                  </a:lnTo>
                  <a:lnTo>
                    <a:pt x="2629" y="420"/>
                  </a:lnTo>
                  <a:lnTo>
                    <a:pt x="2841" y="15"/>
                  </a:lnTo>
                  <a:lnTo>
                    <a:pt x="3226" y="15"/>
                  </a:lnTo>
                  <a:lnTo>
                    <a:pt x="2943" y="481"/>
                  </a:lnTo>
                  <a:lnTo>
                    <a:pt x="3267" y="957"/>
                  </a:lnTo>
                  <a:lnTo>
                    <a:pt x="2857" y="957"/>
                  </a:lnTo>
                  <a:lnTo>
                    <a:pt x="2629" y="562"/>
                  </a:lnTo>
                  <a:lnTo>
                    <a:pt x="2629" y="957"/>
                  </a:lnTo>
                  <a:lnTo>
                    <a:pt x="2299" y="957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86" name="Rectangle 6"/>
            <p:cNvSpPr>
              <a:spLocks noChangeArrowheads="1"/>
            </p:cNvSpPr>
            <p:nvPr/>
          </p:nvSpPr>
          <p:spPr bwMode="auto">
            <a:xfrm>
              <a:off x="325" y="242"/>
              <a:ext cx="89" cy="527"/>
            </a:xfrm>
            <a:prstGeom prst="rect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20487" name="AutoShape 7"/>
            <p:cNvSpPr>
              <a:spLocks noChangeArrowheads="1"/>
            </p:cNvSpPr>
            <p:nvPr/>
          </p:nvSpPr>
          <p:spPr bwMode="auto">
            <a:xfrm rot="-120000">
              <a:off x="365" y="178"/>
              <a:ext cx="175" cy="91"/>
            </a:xfrm>
            <a:custGeom>
              <a:avLst/>
              <a:gdLst>
                <a:gd name="T0" fmla="*/ 0 w 664"/>
                <a:gd name="T1" fmla="*/ 0 h 355"/>
                <a:gd name="T2" fmla="*/ 0 w 664"/>
                <a:gd name="T3" fmla="*/ 0 h 355"/>
                <a:gd name="T4" fmla="*/ 0 w 664"/>
                <a:gd name="T5" fmla="*/ 0 h 355"/>
                <a:gd name="T6" fmla="*/ 0 w 664"/>
                <a:gd name="T7" fmla="*/ 0 h 355"/>
                <a:gd name="T8" fmla="*/ 0 w 664"/>
                <a:gd name="T9" fmla="*/ 0 h 355"/>
                <a:gd name="T10" fmla="*/ 0 w 664"/>
                <a:gd name="T11" fmla="*/ 0 h 355"/>
                <a:gd name="T12" fmla="*/ 0 w 664"/>
                <a:gd name="T13" fmla="*/ 0 h 355"/>
                <a:gd name="T14" fmla="*/ 0 w 664"/>
                <a:gd name="T15" fmla="*/ 0 h 355"/>
                <a:gd name="T16" fmla="*/ 0 w 664"/>
                <a:gd name="T17" fmla="*/ 0 h 355"/>
                <a:gd name="T18" fmla="*/ 0 w 664"/>
                <a:gd name="T19" fmla="*/ 0 h 355"/>
                <a:gd name="T20" fmla="*/ 0 w 664"/>
                <a:gd name="T21" fmla="*/ 0 h 355"/>
                <a:gd name="T22" fmla="*/ 0 w 664"/>
                <a:gd name="T23" fmla="*/ 0 h 355"/>
                <a:gd name="T24" fmla="*/ 0 w 664"/>
                <a:gd name="T25" fmla="*/ 0 h 355"/>
                <a:gd name="T26" fmla="*/ 0 w 664"/>
                <a:gd name="T27" fmla="*/ 0 h 355"/>
                <a:gd name="T28" fmla="*/ 0 w 664"/>
                <a:gd name="T29" fmla="*/ 0 h 355"/>
                <a:gd name="T30" fmla="*/ 0 w 664"/>
                <a:gd name="T31" fmla="*/ 0 h 355"/>
                <a:gd name="T32" fmla="*/ 0 w 664"/>
                <a:gd name="T33" fmla="*/ 0 h 355"/>
                <a:gd name="T34" fmla="*/ 0 w 664"/>
                <a:gd name="T35" fmla="*/ 0 h 355"/>
                <a:gd name="T36" fmla="*/ 0 w 664"/>
                <a:gd name="T37" fmla="*/ 0 h 355"/>
                <a:gd name="T38" fmla="*/ 0 w 664"/>
                <a:gd name="T39" fmla="*/ 0 h 355"/>
                <a:gd name="T40" fmla="*/ 0 w 664"/>
                <a:gd name="T41" fmla="*/ 0 h 355"/>
                <a:gd name="T42" fmla="*/ 0 w 664"/>
                <a:gd name="T43" fmla="*/ 0 h 355"/>
                <a:gd name="T44" fmla="*/ 0 w 664"/>
                <a:gd name="T45" fmla="*/ 0 h 355"/>
                <a:gd name="T46" fmla="*/ 0 w 664"/>
                <a:gd name="T47" fmla="*/ 0 h 355"/>
                <a:gd name="T48" fmla="*/ 0 w 664"/>
                <a:gd name="T49" fmla="*/ 0 h 355"/>
                <a:gd name="T50" fmla="*/ 0 w 664"/>
                <a:gd name="T51" fmla="*/ 0 h 355"/>
                <a:gd name="T52" fmla="*/ 0 w 664"/>
                <a:gd name="T53" fmla="*/ 0 h 355"/>
                <a:gd name="T54" fmla="*/ 0 w 664"/>
                <a:gd name="T55" fmla="*/ 0 h 355"/>
                <a:gd name="T56" fmla="*/ 0 w 664"/>
                <a:gd name="T57" fmla="*/ 0 h 355"/>
                <a:gd name="T58" fmla="*/ 0 w 664"/>
                <a:gd name="T59" fmla="*/ 0 h 355"/>
                <a:gd name="T60" fmla="*/ 0 w 664"/>
                <a:gd name="T61" fmla="*/ 0 h 355"/>
                <a:gd name="T62" fmla="*/ 0 w 664"/>
                <a:gd name="T63" fmla="*/ 0 h 355"/>
                <a:gd name="T64" fmla="*/ 0 w 664"/>
                <a:gd name="T65" fmla="*/ 0 h 355"/>
                <a:gd name="T66" fmla="*/ 0 w 664"/>
                <a:gd name="T67" fmla="*/ 0 h 355"/>
                <a:gd name="T68" fmla="*/ 0 w 664"/>
                <a:gd name="T69" fmla="*/ 0 h 355"/>
                <a:gd name="T70" fmla="*/ 0 w 664"/>
                <a:gd name="T71" fmla="*/ 0 h 355"/>
                <a:gd name="T72" fmla="*/ 0 w 664"/>
                <a:gd name="T73" fmla="*/ 0 h 355"/>
                <a:gd name="T74" fmla="*/ 0 w 664"/>
                <a:gd name="T75" fmla="*/ 0 h 355"/>
                <a:gd name="T76" fmla="*/ 0 w 664"/>
                <a:gd name="T77" fmla="*/ 0 h 355"/>
                <a:gd name="T78" fmla="*/ 0 w 664"/>
                <a:gd name="T79" fmla="*/ 0 h 355"/>
                <a:gd name="T80" fmla="*/ 0 w 664"/>
                <a:gd name="T81" fmla="*/ 0 h 35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64"/>
                <a:gd name="T124" fmla="*/ 0 h 355"/>
                <a:gd name="T125" fmla="*/ 664 w 664"/>
                <a:gd name="T126" fmla="*/ 355 h 35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64" h="355">
                  <a:moveTo>
                    <a:pt x="249" y="0"/>
                  </a:moveTo>
                  <a:lnTo>
                    <a:pt x="208" y="0"/>
                  </a:lnTo>
                  <a:lnTo>
                    <a:pt x="173" y="16"/>
                  </a:lnTo>
                  <a:lnTo>
                    <a:pt x="142" y="31"/>
                  </a:lnTo>
                  <a:lnTo>
                    <a:pt x="117" y="46"/>
                  </a:lnTo>
                  <a:lnTo>
                    <a:pt x="92" y="56"/>
                  </a:lnTo>
                  <a:lnTo>
                    <a:pt x="66" y="66"/>
                  </a:lnTo>
                  <a:lnTo>
                    <a:pt x="36" y="66"/>
                  </a:lnTo>
                  <a:lnTo>
                    <a:pt x="0" y="61"/>
                  </a:lnTo>
                  <a:lnTo>
                    <a:pt x="5" y="66"/>
                  </a:lnTo>
                  <a:lnTo>
                    <a:pt x="11" y="76"/>
                  </a:lnTo>
                  <a:lnTo>
                    <a:pt x="21" y="86"/>
                  </a:lnTo>
                  <a:lnTo>
                    <a:pt x="31" y="92"/>
                  </a:lnTo>
                  <a:lnTo>
                    <a:pt x="46" y="97"/>
                  </a:lnTo>
                  <a:lnTo>
                    <a:pt x="56" y="102"/>
                  </a:lnTo>
                  <a:lnTo>
                    <a:pt x="71" y="107"/>
                  </a:lnTo>
                  <a:lnTo>
                    <a:pt x="87" y="102"/>
                  </a:lnTo>
                  <a:lnTo>
                    <a:pt x="97" y="81"/>
                  </a:lnTo>
                  <a:lnTo>
                    <a:pt x="112" y="97"/>
                  </a:lnTo>
                  <a:lnTo>
                    <a:pt x="142" y="61"/>
                  </a:lnTo>
                  <a:lnTo>
                    <a:pt x="147" y="81"/>
                  </a:lnTo>
                  <a:lnTo>
                    <a:pt x="173" y="76"/>
                  </a:lnTo>
                  <a:lnTo>
                    <a:pt x="178" y="51"/>
                  </a:lnTo>
                  <a:lnTo>
                    <a:pt x="193" y="66"/>
                  </a:lnTo>
                  <a:lnTo>
                    <a:pt x="218" y="31"/>
                  </a:lnTo>
                  <a:lnTo>
                    <a:pt x="223" y="41"/>
                  </a:lnTo>
                  <a:lnTo>
                    <a:pt x="233" y="51"/>
                  </a:lnTo>
                  <a:lnTo>
                    <a:pt x="243" y="56"/>
                  </a:lnTo>
                  <a:lnTo>
                    <a:pt x="249" y="66"/>
                  </a:lnTo>
                  <a:lnTo>
                    <a:pt x="259" y="71"/>
                  </a:lnTo>
                  <a:lnTo>
                    <a:pt x="269" y="81"/>
                  </a:lnTo>
                  <a:lnTo>
                    <a:pt x="274" y="86"/>
                  </a:lnTo>
                  <a:lnTo>
                    <a:pt x="279" y="102"/>
                  </a:lnTo>
                  <a:lnTo>
                    <a:pt x="289" y="132"/>
                  </a:lnTo>
                  <a:lnTo>
                    <a:pt x="304" y="167"/>
                  </a:lnTo>
                  <a:lnTo>
                    <a:pt x="319" y="213"/>
                  </a:lnTo>
                  <a:lnTo>
                    <a:pt x="340" y="254"/>
                  </a:lnTo>
                  <a:lnTo>
                    <a:pt x="355" y="274"/>
                  </a:lnTo>
                  <a:lnTo>
                    <a:pt x="370" y="294"/>
                  </a:lnTo>
                  <a:lnTo>
                    <a:pt x="385" y="309"/>
                  </a:lnTo>
                  <a:lnTo>
                    <a:pt x="400" y="325"/>
                  </a:lnTo>
                  <a:lnTo>
                    <a:pt x="426" y="340"/>
                  </a:lnTo>
                  <a:lnTo>
                    <a:pt x="446" y="350"/>
                  </a:lnTo>
                  <a:lnTo>
                    <a:pt x="471" y="355"/>
                  </a:lnTo>
                  <a:lnTo>
                    <a:pt x="502" y="355"/>
                  </a:lnTo>
                  <a:lnTo>
                    <a:pt x="507" y="269"/>
                  </a:lnTo>
                  <a:lnTo>
                    <a:pt x="527" y="355"/>
                  </a:lnTo>
                  <a:lnTo>
                    <a:pt x="547" y="350"/>
                  </a:lnTo>
                  <a:lnTo>
                    <a:pt x="557" y="269"/>
                  </a:lnTo>
                  <a:lnTo>
                    <a:pt x="578" y="345"/>
                  </a:lnTo>
                  <a:lnTo>
                    <a:pt x="598" y="238"/>
                  </a:lnTo>
                  <a:lnTo>
                    <a:pt x="623" y="319"/>
                  </a:lnTo>
                  <a:lnTo>
                    <a:pt x="639" y="243"/>
                  </a:lnTo>
                  <a:lnTo>
                    <a:pt x="654" y="294"/>
                  </a:lnTo>
                  <a:lnTo>
                    <a:pt x="654" y="269"/>
                  </a:lnTo>
                  <a:lnTo>
                    <a:pt x="659" y="238"/>
                  </a:lnTo>
                  <a:lnTo>
                    <a:pt x="659" y="208"/>
                  </a:lnTo>
                  <a:lnTo>
                    <a:pt x="664" y="173"/>
                  </a:lnTo>
                  <a:lnTo>
                    <a:pt x="664" y="137"/>
                  </a:lnTo>
                  <a:lnTo>
                    <a:pt x="664" y="107"/>
                  </a:lnTo>
                  <a:lnTo>
                    <a:pt x="664" y="76"/>
                  </a:lnTo>
                  <a:lnTo>
                    <a:pt x="659" y="51"/>
                  </a:lnTo>
                  <a:lnTo>
                    <a:pt x="639" y="76"/>
                  </a:lnTo>
                  <a:lnTo>
                    <a:pt x="613" y="97"/>
                  </a:lnTo>
                  <a:lnTo>
                    <a:pt x="593" y="112"/>
                  </a:lnTo>
                  <a:lnTo>
                    <a:pt x="573" y="127"/>
                  </a:lnTo>
                  <a:lnTo>
                    <a:pt x="552" y="137"/>
                  </a:lnTo>
                  <a:lnTo>
                    <a:pt x="532" y="142"/>
                  </a:lnTo>
                  <a:lnTo>
                    <a:pt x="512" y="147"/>
                  </a:lnTo>
                  <a:lnTo>
                    <a:pt x="492" y="152"/>
                  </a:lnTo>
                  <a:lnTo>
                    <a:pt x="476" y="147"/>
                  </a:lnTo>
                  <a:lnTo>
                    <a:pt x="461" y="142"/>
                  </a:lnTo>
                  <a:lnTo>
                    <a:pt x="446" y="137"/>
                  </a:lnTo>
                  <a:lnTo>
                    <a:pt x="436" y="127"/>
                  </a:lnTo>
                  <a:lnTo>
                    <a:pt x="416" y="102"/>
                  </a:lnTo>
                  <a:lnTo>
                    <a:pt x="395" y="76"/>
                  </a:lnTo>
                  <a:lnTo>
                    <a:pt x="375" y="46"/>
                  </a:lnTo>
                  <a:lnTo>
                    <a:pt x="345" y="21"/>
                  </a:lnTo>
                  <a:lnTo>
                    <a:pt x="330" y="10"/>
                  </a:lnTo>
                  <a:lnTo>
                    <a:pt x="304" y="5"/>
                  </a:lnTo>
                  <a:lnTo>
                    <a:pt x="279" y="0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88" name="AutoShape 5"/>
            <p:cNvSpPr>
              <a:spLocks noChangeArrowheads="1"/>
            </p:cNvSpPr>
            <p:nvPr/>
          </p:nvSpPr>
          <p:spPr bwMode="auto">
            <a:xfrm>
              <a:off x="325" y="564"/>
              <a:ext cx="870" cy="256"/>
            </a:xfrm>
            <a:custGeom>
              <a:avLst/>
              <a:gdLst>
                <a:gd name="T0" fmla="*/ 0 w 3267"/>
                <a:gd name="T1" fmla="*/ 0 h 978"/>
                <a:gd name="T2" fmla="*/ 0 w 3267"/>
                <a:gd name="T3" fmla="*/ 0 h 978"/>
                <a:gd name="T4" fmla="*/ 0 w 3267"/>
                <a:gd name="T5" fmla="*/ 0 h 978"/>
                <a:gd name="T6" fmla="*/ 0 w 3267"/>
                <a:gd name="T7" fmla="*/ 0 h 978"/>
                <a:gd name="T8" fmla="*/ 0 w 3267"/>
                <a:gd name="T9" fmla="*/ 0 h 978"/>
                <a:gd name="T10" fmla="*/ 0 w 3267"/>
                <a:gd name="T11" fmla="*/ 0 h 978"/>
                <a:gd name="T12" fmla="*/ 0 w 3267"/>
                <a:gd name="T13" fmla="*/ 0 h 978"/>
                <a:gd name="T14" fmla="*/ 0 w 3267"/>
                <a:gd name="T15" fmla="*/ 0 h 978"/>
                <a:gd name="T16" fmla="*/ 0 w 3267"/>
                <a:gd name="T17" fmla="*/ 0 h 978"/>
                <a:gd name="T18" fmla="*/ 0 w 3267"/>
                <a:gd name="T19" fmla="*/ 0 h 978"/>
                <a:gd name="T20" fmla="*/ 0 w 3267"/>
                <a:gd name="T21" fmla="*/ 0 h 978"/>
                <a:gd name="T22" fmla="*/ 0 w 3267"/>
                <a:gd name="T23" fmla="*/ 0 h 978"/>
                <a:gd name="T24" fmla="*/ 0 w 3267"/>
                <a:gd name="T25" fmla="*/ 0 h 978"/>
                <a:gd name="T26" fmla="*/ 0 w 3267"/>
                <a:gd name="T27" fmla="*/ 0 h 978"/>
                <a:gd name="T28" fmla="*/ 0 w 3267"/>
                <a:gd name="T29" fmla="*/ 0 h 978"/>
                <a:gd name="T30" fmla="*/ 0 w 3267"/>
                <a:gd name="T31" fmla="*/ 0 h 978"/>
                <a:gd name="T32" fmla="*/ 0 w 3267"/>
                <a:gd name="T33" fmla="*/ 0 h 978"/>
                <a:gd name="T34" fmla="*/ 0 w 3267"/>
                <a:gd name="T35" fmla="*/ 0 h 978"/>
                <a:gd name="T36" fmla="*/ 0 w 3267"/>
                <a:gd name="T37" fmla="*/ 0 h 978"/>
                <a:gd name="T38" fmla="*/ 0 w 3267"/>
                <a:gd name="T39" fmla="*/ 0 h 978"/>
                <a:gd name="T40" fmla="*/ 0 w 3267"/>
                <a:gd name="T41" fmla="*/ 0 h 978"/>
                <a:gd name="T42" fmla="*/ 0 w 3267"/>
                <a:gd name="T43" fmla="*/ 0 h 978"/>
                <a:gd name="T44" fmla="*/ 0 w 3267"/>
                <a:gd name="T45" fmla="*/ 0 h 978"/>
                <a:gd name="T46" fmla="*/ 0 w 3267"/>
                <a:gd name="T47" fmla="*/ 0 h 978"/>
                <a:gd name="T48" fmla="*/ 0 w 3267"/>
                <a:gd name="T49" fmla="*/ 0 h 978"/>
                <a:gd name="T50" fmla="*/ 0 w 3267"/>
                <a:gd name="T51" fmla="*/ 0 h 978"/>
                <a:gd name="T52" fmla="*/ 0 w 3267"/>
                <a:gd name="T53" fmla="*/ 0 h 978"/>
                <a:gd name="T54" fmla="*/ 0 w 3267"/>
                <a:gd name="T55" fmla="*/ 0 h 978"/>
                <a:gd name="T56" fmla="*/ 0 w 3267"/>
                <a:gd name="T57" fmla="*/ 0 h 978"/>
                <a:gd name="T58" fmla="*/ 0 w 3267"/>
                <a:gd name="T59" fmla="*/ 0 h 978"/>
                <a:gd name="T60" fmla="*/ 0 w 3267"/>
                <a:gd name="T61" fmla="*/ 0 h 978"/>
                <a:gd name="T62" fmla="*/ 0 w 3267"/>
                <a:gd name="T63" fmla="*/ 0 h 978"/>
                <a:gd name="T64" fmla="*/ 0 w 3267"/>
                <a:gd name="T65" fmla="*/ 0 h 978"/>
                <a:gd name="T66" fmla="*/ 0 w 3267"/>
                <a:gd name="T67" fmla="*/ 0 h 978"/>
                <a:gd name="T68" fmla="*/ 0 w 3267"/>
                <a:gd name="T69" fmla="*/ 0 h 978"/>
                <a:gd name="T70" fmla="*/ 0 w 3267"/>
                <a:gd name="T71" fmla="*/ 0 h 978"/>
                <a:gd name="T72" fmla="*/ 0 w 3267"/>
                <a:gd name="T73" fmla="*/ 0 h 978"/>
                <a:gd name="T74" fmla="*/ 0 w 3267"/>
                <a:gd name="T75" fmla="*/ 0 h 978"/>
                <a:gd name="T76" fmla="*/ 0 w 3267"/>
                <a:gd name="T77" fmla="*/ 0 h 978"/>
                <a:gd name="T78" fmla="*/ 0 w 3267"/>
                <a:gd name="T79" fmla="*/ 0 h 978"/>
                <a:gd name="T80" fmla="*/ 0 w 3267"/>
                <a:gd name="T81" fmla="*/ 0 h 978"/>
                <a:gd name="T82" fmla="*/ 0 w 3267"/>
                <a:gd name="T83" fmla="*/ 0 h 978"/>
                <a:gd name="T84" fmla="*/ 0 w 3267"/>
                <a:gd name="T85" fmla="*/ 0 h 978"/>
                <a:gd name="T86" fmla="*/ 0 w 3267"/>
                <a:gd name="T87" fmla="*/ 0 h 978"/>
                <a:gd name="T88" fmla="*/ 0 w 3267"/>
                <a:gd name="T89" fmla="*/ 0 h 978"/>
                <a:gd name="T90" fmla="*/ 0 w 3267"/>
                <a:gd name="T91" fmla="*/ 0 h 978"/>
                <a:gd name="T92" fmla="*/ 0 w 3267"/>
                <a:gd name="T93" fmla="*/ 0 h 97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67"/>
                <a:gd name="T142" fmla="*/ 0 h 978"/>
                <a:gd name="T143" fmla="*/ 3267 w 3267"/>
                <a:gd name="T144" fmla="*/ 978 h 97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67" h="978">
                  <a:moveTo>
                    <a:pt x="0" y="957"/>
                  </a:moveTo>
                  <a:lnTo>
                    <a:pt x="0" y="15"/>
                  </a:lnTo>
                  <a:lnTo>
                    <a:pt x="335" y="15"/>
                  </a:lnTo>
                  <a:lnTo>
                    <a:pt x="335" y="420"/>
                  </a:lnTo>
                  <a:lnTo>
                    <a:pt x="547" y="15"/>
                  </a:lnTo>
                  <a:lnTo>
                    <a:pt x="927" y="15"/>
                  </a:lnTo>
                  <a:lnTo>
                    <a:pt x="643" y="481"/>
                  </a:lnTo>
                  <a:lnTo>
                    <a:pt x="968" y="957"/>
                  </a:lnTo>
                  <a:lnTo>
                    <a:pt x="557" y="957"/>
                  </a:lnTo>
                  <a:lnTo>
                    <a:pt x="335" y="562"/>
                  </a:lnTo>
                  <a:lnTo>
                    <a:pt x="335" y="957"/>
                  </a:lnTo>
                  <a:lnTo>
                    <a:pt x="0" y="957"/>
                  </a:lnTo>
                  <a:close/>
                  <a:moveTo>
                    <a:pt x="1104" y="957"/>
                  </a:moveTo>
                  <a:lnTo>
                    <a:pt x="1104" y="324"/>
                  </a:lnTo>
                  <a:lnTo>
                    <a:pt x="917" y="324"/>
                  </a:lnTo>
                  <a:lnTo>
                    <a:pt x="917" y="15"/>
                  </a:lnTo>
                  <a:lnTo>
                    <a:pt x="1626" y="15"/>
                  </a:lnTo>
                  <a:lnTo>
                    <a:pt x="1626" y="324"/>
                  </a:lnTo>
                  <a:lnTo>
                    <a:pt x="1439" y="324"/>
                  </a:lnTo>
                  <a:lnTo>
                    <a:pt x="1439" y="957"/>
                  </a:lnTo>
                  <a:lnTo>
                    <a:pt x="1104" y="957"/>
                  </a:lnTo>
                  <a:close/>
                  <a:moveTo>
                    <a:pt x="1930" y="603"/>
                  </a:moveTo>
                  <a:lnTo>
                    <a:pt x="1758" y="603"/>
                  </a:lnTo>
                  <a:lnTo>
                    <a:pt x="1758" y="365"/>
                  </a:lnTo>
                  <a:lnTo>
                    <a:pt x="1925" y="365"/>
                  </a:lnTo>
                  <a:lnTo>
                    <a:pt x="1915" y="350"/>
                  </a:lnTo>
                  <a:lnTo>
                    <a:pt x="1899" y="339"/>
                  </a:lnTo>
                  <a:lnTo>
                    <a:pt x="1879" y="324"/>
                  </a:lnTo>
                  <a:lnTo>
                    <a:pt x="1864" y="319"/>
                  </a:lnTo>
                  <a:lnTo>
                    <a:pt x="1844" y="309"/>
                  </a:lnTo>
                  <a:lnTo>
                    <a:pt x="1823" y="304"/>
                  </a:lnTo>
                  <a:lnTo>
                    <a:pt x="1803" y="304"/>
                  </a:lnTo>
                  <a:lnTo>
                    <a:pt x="1783" y="304"/>
                  </a:lnTo>
                  <a:lnTo>
                    <a:pt x="1758" y="304"/>
                  </a:lnTo>
                  <a:lnTo>
                    <a:pt x="1727" y="309"/>
                  </a:lnTo>
                  <a:lnTo>
                    <a:pt x="1702" y="314"/>
                  </a:lnTo>
                  <a:lnTo>
                    <a:pt x="1682" y="324"/>
                  </a:lnTo>
                  <a:lnTo>
                    <a:pt x="1656" y="339"/>
                  </a:lnTo>
                  <a:lnTo>
                    <a:pt x="1631" y="355"/>
                  </a:lnTo>
                  <a:lnTo>
                    <a:pt x="1611" y="370"/>
                  </a:lnTo>
                  <a:lnTo>
                    <a:pt x="1585" y="390"/>
                  </a:lnTo>
                  <a:lnTo>
                    <a:pt x="1585" y="41"/>
                  </a:lnTo>
                  <a:lnTo>
                    <a:pt x="1616" y="30"/>
                  </a:lnTo>
                  <a:lnTo>
                    <a:pt x="1646" y="25"/>
                  </a:lnTo>
                  <a:lnTo>
                    <a:pt x="1677" y="15"/>
                  </a:lnTo>
                  <a:lnTo>
                    <a:pt x="1702" y="10"/>
                  </a:lnTo>
                  <a:lnTo>
                    <a:pt x="1732" y="5"/>
                  </a:lnTo>
                  <a:lnTo>
                    <a:pt x="1763" y="0"/>
                  </a:lnTo>
                  <a:lnTo>
                    <a:pt x="1788" y="0"/>
                  </a:lnTo>
                  <a:lnTo>
                    <a:pt x="1818" y="0"/>
                  </a:lnTo>
                  <a:lnTo>
                    <a:pt x="1849" y="0"/>
                  </a:lnTo>
                  <a:lnTo>
                    <a:pt x="1879" y="0"/>
                  </a:lnTo>
                  <a:lnTo>
                    <a:pt x="1910" y="5"/>
                  </a:lnTo>
                  <a:lnTo>
                    <a:pt x="1935" y="10"/>
                  </a:lnTo>
                  <a:lnTo>
                    <a:pt x="1965" y="15"/>
                  </a:lnTo>
                  <a:lnTo>
                    <a:pt x="1991" y="20"/>
                  </a:lnTo>
                  <a:lnTo>
                    <a:pt x="2016" y="30"/>
                  </a:lnTo>
                  <a:lnTo>
                    <a:pt x="2036" y="41"/>
                  </a:lnTo>
                  <a:lnTo>
                    <a:pt x="2061" y="51"/>
                  </a:lnTo>
                  <a:lnTo>
                    <a:pt x="2082" y="61"/>
                  </a:lnTo>
                  <a:lnTo>
                    <a:pt x="2107" y="76"/>
                  </a:lnTo>
                  <a:lnTo>
                    <a:pt x="2127" y="86"/>
                  </a:lnTo>
                  <a:lnTo>
                    <a:pt x="2142" y="101"/>
                  </a:lnTo>
                  <a:lnTo>
                    <a:pt x="2163" y="117"/>
                  </a:lnTo>
                  <a:lnTo>
                    <a:pt x="2178" y="132"/>
                  </a:lnTo>
                  <a:lnTo>
                    <a:pt x="2193" y="152"/>
                  </a:lnTo>
                  <a:lnTo>
                    <a:pt x="2208" y="167"/>
                  </a:lnTo>
                  <a:lnTo>
                    <a:pt x="2224" y="187"/>
                  </a:lnTo>
                  <a:lnTo>
                    <a:pt x="2234" y="208"/>
                  </a:lnTo>
                  <a:lnTo>
                    <a:pt x="2249" y="228"/>
                  </a:lnTo>
                  <a:lnTo>
                    <a:pt x="2259" y="243"/>
                  </a:lnTo>
                  <a:lnTo>
                    <a:pt x="2269" y="269"/>
                  </a:lnTo>
                  <a:lnTo>
                    <a:pt x="2274" y="289"/>
                  </a:lnTo>
                  <a:lnTo>
                    <a:pt x="2284" y="309"/>
                  </a:lnTo>
                  <a:lnTo>
                    <a:pt x="2289" y="329"/>
                  </a:lnTo>
                  <a:lnTo>
                    <a:pt x="2294" y="355"/>
                  </a:lnTo>
                  <a:lnTo>
                    <a:pt x="2299" y="375"/>
                  </a:lnTo>
                  <a:lnTo>
                    <a:pt x="2305" y="395"/>
                  </a:lnTo>
                  <a:lnTo>
                    <a:pt x="2310" y="420"/>
                  </a:lnTo>
                  <a:lnTo>
                    <a:pt x="2310" y="441"/>
                  </a:lnTo>
                  <a:lnTo>
                    <a:pt x="2310" y="466"/>
                  </a:lnTo>
                  <a:lnTo>
                    <a:pt x="2310" y="491"/>
                  </a:lnTo>
                  <a:lnTo>
                    <a:pt x="2310" y="527"/>
                  </a:lnTo>
                  <a:lnTo>
                    <a:pt x="2310" y="567"/>
                  </a:lnTo>
                  <a:lnTo>
                    <a:pt x="2299" y="603"/>
                  </a:lnTo>
                  <a:lnTo>
                    <a:pt x="2294" y="638"/>
                  </a:lnTo>
                  <a:lnTo>
                    <a:pt x="2284" y="669"/>
                  </a:lnTo>
                  <a:lnTo>
                    <a:pt x="2274" y="699"/>
                  </a:lnTo>
                  <a:lnTo>
                    <a:pt x="2259" y="729"/>
                  </a:lnTo>
                  <a:lnTo>
                    <a:pt x="2239" y="760"/>
                  </a:lnTo>
                  <a:lnTo>
                    <a:pt x="2224" y="785"/>
                  </a:lnTo>
                  <a:lnTo>
                    <a:pt x="2203" y="811"/>
                  </a:lnTo>
                  <a:lnTo>
                    <a:pt x="2183" y="836"/>
                  </a:lnTo>
                  <a:lnTo>
                    <a:pt x="2158" y="856"/>
                  </a:lnTo>
                  <a:lnTo>
                    <a:pt x="2137" y="876"/>
                  </a:lnTo>
                  <a:lnTo>
                    <a:pt x="2112" y="892"/>
                  </a:lnTo>
                  <a:lnTo>
                    <a:pt x="2082" y="912"/>
                  </a:lnTo>
                  <a:lnTo>
                    <a:pt x="2056" y="927"/>
                  </a:lnTo>
                  <a:lnTo>
                    <a:pt x="2026" y="937"/>
                  </a:lnTo>
                  <a:lnTo>
                    <a:pt x="1996" y="947"/>
                  </a:lnTo>
                  <a:lnTo>
                    <a:pt x="1965" y="957"/>
                  </a:lnTo>
                  <a:lnTo>
                    <a:pt x="1940" y="968"/>
                  </a:lnTo>
                  <a:lnTo>
                    <a:pt x="1910" y="973"/>
                  </a:lnTo>
                  <a:lnTo>
                    <a:pt x="1879" y="978"/>
                  </a:lnTo>
                  <a:lnTo>
                    <a:pt x="1844" y="978"/>
                  </a:lnTo>
                  <a:lnTo>
                    <a:pt x="1813" y="978"/>
                  </a:lnTo>
                  <a:lnTo>
                    <a:pt x="1793" y="978"/>
                  </a:lnTo>
                  <a:lnTo>
                    <a:pt x="1768" y="978"/>
                  </a:lnTo>
                  <a:lnTo>
                    <a:pt x="1747" y="973"/>
                  </a:lnTo>
                  <a:lnTo>
                    <a:pt x="1717" y="968"/>
                  </a:lnTo>
                  <a:lnTo>
                    <a:pt x="1692" y="962"/>
                  </a:lnTo>
                  <a:lnTo>
                    <a:pt x="1656" y="957"/>
                  </a:lnTo>
                  <a:lnTo>
                    <a:pt x="1626" y="947"/>
                  </a:lnTo>
                  <a:lnTo>
                    <a:pt x="1590" y="937"/>
                  </a:lnTo>
                  <a:lnTo>
                    <a:pt x="1580" y="583"/>
                  </a:lnTo>
                  <a:lnTo>
                    <a:pt x="1606" y="603"/>
                  </a:lnTo>
                  <a:lnTo>
                    <a:pt x="1636" y="623"/>
                  </a:lnTo>
                  <a:lnTo>
                    <a:pt x="1661" y="638"/>
                  </a:lnTo>
                  <a:lnTo>
                    <a:pt x="1687" y="648"/>
                  </a:lnTo>
                  <a:lnTo>
                    <a:pt x="1712" y="659"/>
                  </a:lnTo>
                  <a:lnTo>
                    <a:pt x="1742" y="664"/>
                  </a:lnTo>
                  <a:lnTo>
                    <a:pt x="1768" y="669"/>
                  </a:lnTo>
                  <a:lnTo>
                    <a:pt x="1793" y="669"/>
                  </a:lnTo>
                  <a:lnTo>
                    <a:pt x="1813" y="669"/>
                  </a:lnTo>
                  <a:lnTo>
                    <a:pt x="1839" y="669"/>
                  </a:lnTo>
                  <a:lnTo>
                    <a:pt x="1854" y="664"/>
                  </a:lnTo>
                  <a:lnTo>
                    <a:pt x="1874" y="653"/>
                  </a:lnTo>
                  <a:lnTo>
                    <a:pt x="1889" y="643"/>
                  </a:lnTo>
                  <a:lnTo>
                    <a:pt x="1904" y="633"/>
                  </a:lnTo>
                  <a:lnTo>
                    <a:pt x="1920" y="618"/>
                  </a:lnTo>
                  <a:lnTo>
                    <a:pt x="1930" y="603"/>
                  </a:lnTo>
                  <a:close/>
                  <a:moveTo>
                    <a:pt x="2299" y="957"/>
                  </a:moveTo>
                  <a:lnTo>
                    <a:pt x="2299" y="15"/>
                  </a:lnTo>
                  <a:lnTo>
                    <a:pt x="2629" y="15"/>
                  </a:lnTo>
                  <a:lnTo>
                    <a:pt x="2629" y="420"/>
                  </a:lnTo>
                  <a:lnTo>
                    <a:pt x="2841" y="15"/>
                  </a:lnTo>
                  <a:lnTo>
                    <a:pt x="3226" y="15"/>
                  </a:lnTo>
                  <a:lnTo>
                    <a:pt x="2943" y="481"/>
                  </a:lnTo>
                  <a:lnTo>
                    <a:pt x="3267" y="957"/>
                  </a:lnTo>
                  <a:lnTo>
                    <a:pt x="2857" y="957"/>
                  </a:lnTo>
                  <a:lnTo>
                    <a:pt x="2629" y="562"/>
                  </a:lnTo>
                  <a:lnTo>
                    <a:pt x="2629" y="957"/>
                  </a:lnTo>
                  <a:lnTo>
                    <a:pt x="2299" y="957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1000109"/>
            <a:ext cx="7715250" cy="71438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outerShdw algn="ctr" rotWithShape="0">
              <a:schemeClr val="hlink"/>
            </a:outerShdw>
          </a:effectLst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Количество абонентов, пользующихся теплоснабжением за период  2019-2023 гг</a:t>
            </a:r>
            <a:r>
              <a:rPr lang="ru-RU" sz="2400" dirty="0" smtClean="0">
                <a:solidFill>
                  <a:srgbClr val="0000CC"/>
                </a:solidFill>
              </a:rPr>
              <a:t>.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786438" y="3143250"/>
            <a:ext cx="335756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kern="0" baseline="0" dirty="0">
              <a:solidFill>
                <a:srgbClr val="0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00563" y="5715000"/>
            <a:ext cx="4214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000" b="1" kern="0" baseline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413" name="Group 4"/>
          <p:cNvGrpSpPr>
            <a:grpSpLocks/>
          </p:cNvGrpSpPr>
          <p:nvPr/>
        </p:nvGrpSpPr>
        <p:grpSpPr bwMode="auto">
          <a:xfrm>
            <a:off x="285750" y="214313"/>
            <a:ext cx="857250" cy="714375"/>
            <a:chOff x="325" y="175"/>
            <a:chExt cx="871" cy="612"/>
          </a:xfrm>
        </p:grpSpPr>
        <p:sp>
          <p:nvSpPr>
            <p:cNvPr id="17475" name="AutoShape 5"/>
            <p:cNvSpPr>
              <a:spLocks noChangeArrowheads="1"/>
            </p:cNvSpPr>
            <p:nvPr/>
          </p:nvSpPr>
          <p:spPr bwMode="auto">
            <a:xfrm>
              <a:off x="326" y="531"/>
              <a:ext cx="870" cy="256"/>
            </a:xfrm>
            <a:custGeom>
              <a:avLst/>
              <a:gdLst>
                <a:gd name="T0" fmla="*/ 0 w 3267"/>
                <a:gd name="T1" fmla="*/ 0 h 978"/>
                <a:gd name="T2" fmla="*/ 0 w 3267"/>
                <a:gd name="T3" fmla="*/ 0 h 978"/>
                <a:gd name="T4" fmla="*/ 0 w 3267"/>
                <a:gd name="T5" fmla="*/ 0 h 978"/>
                <a:gd name="T6" fmla="*/ 0 w 3267"/>
                <a:gd name="T7" fmla="*/ 0 h 978"/>
                <a:gd name="T8" fmla="*/ 0 w 3267"/>
                <a:gd name="T9" fmla="*/ 0 h 978"/>
                <a:gd name="T10" fmla="*/ 0 w 3267"/>
                <a:gd name="T11" fmla="*/ 0 h 978"/>
                <a:gd name="T12" fmla="*/ 0 w 3267"/>
                <a:gd name="T13" fmla="*/ 0 h 978"/>
                <a:gd name="T14" fmla="*/ 0 w 3267"/>
                <a:gd name="T15" fmla="*/ 0 h 978"/>
                <a:gd name="T16" fmla="*/ 0 w 3267"/>
                <a:gd name="T17" fmla="*/ 0 h 978"/>
                <a:gd name="T18" fmla="*/ 0 w 3267"/>
                <a:gd name="T19" fmla="*/ 0 h 978"/>
                <a:gd name="T20" fmla="*/ 0 w 3267"/>
                <a:gd name="T21" fmla="*/ 0 h 978"/>
                <a:gd name="T22" fmla="*/ 0 w 3267"/>
                <a:gd name="T23" fmla="*/ 0 h 978"/>
                <a:gd name="T24" fmla="*/ 0 w 3267"/>
                <a:gd name="T25" fmla="*/ 0 h 978"/>
                <a:gd name="T26" fmla="*/ 0 w 3267"/>
                <a:gd name="T27" fmla="*/ 0 h 978"/>
                <a:gd name="T28" fmla="*/ 0 w 3267"/>
                <a:gd name="T29" fmla="*/ 0 h 978"/>
                <a:gd name="T30" fmla="*/ 0 w 3267"/>
                <a:gd name="T31" fmla="*/ 0 h 978"/>
                <a:gd name="T32" fmla="*/ 0 w 3267"/>
                <a:gd name="T33" fmla="*/ 0 h 978"/>
                <a:gd name="T34" fmla="*/ 0 w 3267"/>
                <a:gd name="T35" fmla="*/ 0 h 978"/>
                <a:gd name="T36" fmla="*/ 0 w 3267"/>
                <a:gd name="T37" fmla="*/ 0 h 978"/>
                <a:gd name="T38" fmla="*/ 0 w 3267"/>
                <a:gd name="T39" fmla="*/ 0 h 978"/>
                <a:gd name="T40" fmla="*/ 0 w 3267"/>
                <a:gd name="T41" fmla="*/ 0 h 978"/>
                <a:gd name="T42" fmla="*/ 0 w 3267"/>
                <a:gd name="T43" fmla="*/ 0 h 978"/>
                <a:gd name="T44" fmla="*/ 0 w 3267"/>
                <a:gd name="T45" fmla="*/ 0 h 978"/>
                <a:gd name="T46" fmla="*/ 0 w 3267"/>
                <a:gd name="T47" fmla="*/ 0 h 978"/>
                <a:gd name="T48" fmla="*/ 0 w 3267"/>
                <a:gd name="T49" fmla="*/ 0 h 978"/>
                <a:gd name="T50" fmla="*/ 0 w 3267"/>
                <a:gd name="T51" fmla="*/ 0 h 978"/>
                <a:gd name="T52" fmla="*/ 0 w 3267"/>
                <a:gd name="T53" fmla="*/ 0 h 978"/>
                <a:gd name="T54" fmla="*/ 0 w 3267"/>
                <a:gd name="T55" fmla="*/ 0 h 978"/>
                <a:gd name="T56" fmla="*/ 0 w 3267"/>
                <a:gd name="T57" fmla="*/ 0 h 978"/>
                <a:gd name="T58" fmla="*/ 0 w 3267"/>
                <a:gd name="T59" fmla="*/ 0 h 978"/>
                <a:gd name="T60" fmla="*/ 0 w 3267"/>
                <a:gd name="T61" fmla="*/ 0 h 978"/>
                <a:gd name="T62" fmla="*/ 0 w 3267"/>
                <a:gd name="T63" fmla="*/ 0 h 978"/>
                <a:gd name="T64" fmla="*/ 0 w 3267"/>
                <a:gd name="T65" fmla="*/ 0 h 978"/>
                <a:gd name="T66" fmla="*/ 0 w 3267"/>
                <a:gd name="T67" fmla="*/ 0 h 978"/>
                <a:gd name="T68" fmla="*/ 0 w 3267"/>
                <a:gd name="T69" fmla="*/ 0 h 978"/>
                <a:gd name="T70" fmla="*/ 0 w 3267"/>
                <a:gd name="T71" fmla="*/ 0 h 978"/>
                <a:gd name="T72" fmla="*/ 0 w 3267"/>
                <a:gd name="T73" fmla="*/ 0 h 978"/>
                <a:gd name="T74" fmla="*/ 0 w 3267"/>
                <a:gd name="T75" fmla="*/ 0 h 978"/>
                <a:gd name="T76" fmla="*/ 0 w 3267"/>
                <a:gd name="T77" fmla="*/ 0 h 978"/>
                <a:gd name="T78" fmla="*/ 0 w 3267"/>
                <a:gd name="T79" fmla="*/ 0 h 978"/>
                <a:gd name="T80" fmla="*/ 0 w 3267"/>
                <a:gd name="T81" fmla="*/ 0 h 978"/>
                <a:gd name="T82" fmla="*/ 0 w 3267"/>
                <a:gd name="T83" fmla="*/ 0 h 978"/>
                <a:gd name="T84" fmla="*/ 0 w 3267"/>
                <a:gd name="T85" fmla="*/ 0 h 978"/>
                <a:gd name="T86" fmla="*/ 0 w 3267"/>
                <a:gd name="T87" fmla="*/ 0 h 978"/>
                <a:gd name="T88" fmla="*/ 0 w 3267"/>
                <a:gd name="T89" fmla="*/ 0 h 978"/>
                <a:gd name="T90" fmla="*/ 0 w 3267"/>
                <a:gd name="T91" fmla="*/ 0 h 978"/>
                <a:gd name="T92" fmla="*/ 0 w 3267"/>
                <a:gd name="T93" fmla="*/ 0 h 97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67"/>
                <a:gd name="T142" fmla="*/ 0 h 978"/>
                <a:gd name="T143" fmla="*/ 3267 w 3267"/>
                <a:gd name="T144" fmla="*/ 978 h 97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67" h="978">
                  <a:moveTo>
                    <a:pt x="0" y="957"/>
                  </a:moveTo>
                  <a:lnTo>
                    <a:pt x="0" y="15"/>
                  </a:lnTo>
                  <a:lnTo>
                    <a:pt x="335" y="15"/>
                  </a:lnTo>
                  <a:lnTo>
                    <a:pt x="335" y="420"/>
                  </a:lnTo>
                  <a:lnTo>
                    <a:pt x="547" y="15"/>
                  </a:lnTo>
                  <a:lnTo>
                    <a:pt x="927" y="15"/>
                  </a:lnTo>
                  <a:lnTo>
                    <a:pt x="643" y="481"/>
                  </a:lnTo>
                  <a:lnTo>
                    <a:pt x="968" y="957"/>
                  </a:lnTo>
                  <a:lnTo>
                    <a:pt x="557" y="957"/>
                  </a:lnTo>
                  <a:lnTo>
                    <a:pt x="335" y="562"/>
                  </a:lnTo>
                  <a:lnTo>
                    <a:pt x="335" y="957"/>
                  </a:lnTo>
                  <a:lnTo>
                    <a:pt x="0" y="957"/>
                  </a:lnTo>
                  <a:close/>
                  <a:moveTo>
                    <a:pt x="1104" y="957"/>
                  </a:moveTo>
                  <a:lnTo>
                    <a:pt x="1104" y="324"/>
                  </a:lnTo>
                  <a:lnTo>
                    <a:pt x="917" y="324"/>
                  </a:lnTo>
                  <a:lnTo>
                    <a:pt x="917" y="15"/>
                  </a:lnTo>
                  <a:lnTo>
                    <a:pt x="1626" y="15"/>
                  </a:lnTo>
                  <a:lnTo>
                    <a:pt x="1626" y="324"/>
                  </a:lnTo>
                  <a:lnTo>
                    <a:pt x="1439" y="324"/>
                  </a:lnTo>
                  <a:lnTo>
                    <a:pt x="1439" y="957"/>
                  </a:lnTo>
                  <a:lnTo>
                    <a:pt x="1104" y="957"/>
                  </a:lnTo>
                  <a:close/>
                  <a:moveTo>
                    <a:pt x="1930" y="603"/>
                  </a:moveTo>
                  <a:lnTo>
                    <a:pt x="1758" y="603"/>
                  </a:lnTo>
                  <a:lnTo>
                    <a:pt x="1758" y="365"/>
                  </a:lnTo>
                  <a:lnTo>
                    <a:pt x="1925" y="365"/>
                  </a:lnTo>
                  <a:lnTo>
                    <a:pt x="1915" y="350"/>
                  </a:lnTo>
                  <a:lnTo>
                    <a:pt x="1899" y="339"/>
                  </a:lnTo>
                  <a:lnTo>
                    <a:pt x="1879" y="324"/>
                  </a:lnTo>
                  <a:lnTo>
                    <a:pt x="1864" y="319"/>
                  </a:lnTo>
                  <a:lnTo>
                    <a:pt x="1844" y="309"/>
                  </a:lnTo>
                  <a:lnTo>
                    <a:pt x="1823" y="304"/>
                  </a:lnTo>
                  <a:lnTo>
                    <a:pt x="1803" y="304"/>
                  </a:lnTo>
                  <a:lnTo>
                    <a:pt x="1783" y="304"/>
                  </a:lnTo>
                  <a:lnTo>
                    <a:pt x="1758" y="304"/>
                  </a:lnTo>
                  <a:lnTo>
                    <a:pt x="1727" y="309"/>
                  </a:lnTo>
                  <a:lnTo>
                    <a:pt x="1702" y="314"/>
                  </a:lnTo>
                  <a:lnTo>
                    <a:pt x="1682" y="324"/>
                  </a:lnTo>
                  <a:lnTo>
                    <a:pt x="1656" y="339"/>
                  </a:lnTo>
                  <a:lnTo>
                    <a:pt x="1631" y="355"/>
                  </a:lnTo>
                  <a:lnTo>
                    <a:pt x="1611" y="370"/>
                  </a:lnTo>
                  <a:lnTo>
                    <a:pt x="1585" y="390"/>
                  </a:lnTo>
                  <a:lnTo>
                    <a:pt x="1585" y="41"/>
                  </a:lnTo>
                  <a:lnTo>
                    <a:pt x="1616" y="30"/>
                  </a:lnTo>
                  <a:lnTo>
                    <a:pt x="1646" y="25"/>
                  </a:lnTo>
                  <a:lnTo>
                    <a:pt x="1677" y="15"/>
                  </a:lnTo>
                  <a:lnTo>
                    <a:pt x="1702" y="10"/>
                  </a:lnTo>
                  <a:lnTo>
                    <a:pt x="1732" y="5"/>
                  </a:lnTo>
                  <a:lnTo>
                    <a:pt x="1763" y="0"/>
                  </a:lnTo>
                  <a:lnTo>
                    <a:pt x="1788" y="0"/>
                  </a:lnTo>
                  <a:lnTo>
                    <a:pt x="1818" y="0"/>
                  </a:lnTo>
                  <a:lnTo>
                    <a:pt x="1849" y="0"/>
                  </a:lnTo>
                  <a:lnTo>
                    <a:pt x="1879" y="0"/>
                  </a:lnTo>
                  <a:lnTo>
                    <a:pt x="1910" y="5"/>
                  </a:lnTo>
                  <a:lnTo>
                    <a:pt x="1935" y="10"/>
                  </a:lnTo>
                  <a:lnTo>
                    <a:pt x="1965" y="15"/>
                  </a:lnTo>
                  <a:lnTo>
                    <a:pt x="1991" y="20"/>
                  </a:lnTo>
                  <a:lnTo>
                    <a:pt x="2016" y="30"/>
                  </a:lnTo>
                  <a:lnTo>
                    <a:pt x="2036" y="41"/>
                  </a:lnTo>
                  <a:lnTo>
                    <a:pt x="2061" y="51"/>
                  </a:lnTo>
                  <a:lnTo>
                    <a:pt x="2082" y="61"/>
                  </a:lnTo>
                  <a:lnTo>
                    <a:pt x="2107" y="76"/>
                  </a:lnTo>
                  <a:lnTo>
                    <a:pt x="2127" y="86"/>
                  </a:lnTo>
                  <a:lnTo>
                    <a:pt x="2142" y="101"/>
                  </a:lnTo>
                  <a:lnTo>
                    <a:pt x="2163" y="117"/>
                  </a:lnTo>
                  <a:lnTo>
                    <a:pt x="2178" y="132"/>
                  </a:lnTo>
                  <a:lnTo>
                    <a:pt x="2193" y="152"/>
                  </a:lnTo>
                  <a:lnTo>
                    <a:pt x="2208" y="167"/>
                  </a:lnTo>
                  <a:lnTo>
                    <a:pt x="2224" y="187"/>
                  </a:lnTo>
                  <a:lnTo>
                    <a:pt x="2234" y="208"/>
                  </a:lnTo>
                  <a:lnTo>
                    <a:pt x="2249" y="228"/>
                  </a:lnTo>
                  <a:lnTo>
                    <a:pt x="2259" y="243"/>
                  </a:lnTo>
                  <a:lnTo>
                    <a:pt x="2269" y="269"/>
                  </a:lnTo>
                  <a:lnTo>
                    <a:pt x="2274" y="289"/>
                  </a:lnTo>
                  <a:lnTo>
                    <a:pt x="2284" y="309"/>
                  </a:lnTo>
                  <a:lnTo>
                    <a:pt x="2289" y="329"/>
                  </a:lnTo>
                  <a:lnTo>
                    <a:pt x="2294" y="355"/>
                  </a:lnTo>
                  <a:lnTo>
                    <a:pt x="2299" y="375"/>
                  </a:lnTo>
                  <a:lnTo>
                    <a:pt x="2305" y="395"/>
                  </a:lnTo>
                  <a:lnTo>
                    <a:pt x="2310" y="420"/>
                  </a:lnTo>
                  <a:lnTo>
                    <a:pt x="2310" y="441"/>
                  </a:lnTo>
                  <a:lnTo>
                    <a:pt x="2310" y="466"/>
                  </a:lnTo>
                  <a:lnTo>
                    <a:pt x="2310" y="491"/>
                  </a:lnTo>
                  <a:lnTo>
                    <a:pt x="2310" y="527"/>
                  </a:lnTo>
                  <a:lnTo>
                    <a:pt x="2310" y="567"/>
                  </a:lnTo>
                  <a:lnTo>
                    <a:pt x="2299" y="603"/>
                  </a:lnTo>
                  <a:lnTo>
                    <a:pt x="2294" y="638"/>
                  </a:lnTo>
                  <a:lnTo>
                    <a:pt x="2284" y="669"/>
                  </a:lnTo>
                  <a:lnTo>
                    <a:pt x="2274" y="699"/>
                  </a:lnTo>
                  <a:lnTo>
                    <a:pt x="2259" y="729"/>
                  </a:lnTo>
                  <a:lnTo>
                    <a:pt x="2239" y="760"/>
                  </a:lnTo>
                  <a:lnTo>
                    <a:pt x="2224" y="785"/>
                  </a:lnTo>
                  <a:lnTo>
                    <a:pt x="2203" y="811"/>
                  </a:lnTo>
                  <a:lnTo>
                    <a:pt x="2183" y="836"/>
                  </a:lnTo>
                  <a:lnTo>
                    <a:pt x="2158" y="856"/>
                  </a:lnTo>
                  <a:lnTo>
                    <a:pt x="2137" y="876"/>
                  </a:lnTo>
                  <a:lnTo>
                    <a:pt x="2112" y="892"/>
                  </a:lnTo>
                  <a:lnTo>
                    <a:pt x="2082" y="912"/>
                  </a:lnTo>
                  <a:lnTo>
                    <a:pt x="2056" y="927"/>
                  </a:lnTo>
                  <a:lnTo>
                    <a:pt x="2026" y="937"/>
                  </a:lnTo>
                  <a:lnTo>
                    <a:pt x="1996" y="947"/>
                  </a:lnTo>
                  <a:lnTo>
                    <a:pt x="1965" y="957"/>
                  </a:lnTo>
                  <a:lnTo>
                    <a:pt x="1940" y="968"/>
                  </a:lnTo>
                  <a:lnTo>
                    <a:pt x="1910" y="973"/>
                  </a:lnTo>
                  <a:lnTo>
                    <a:pt x="1879" y="978"/>
                  </a:lnTo>
                  <a:lnTo>
                    <a:pt x="1844" y="978"/>
                  </a:lnTo>
                  <a:lnTo>
                    <a:pt x="1813" y="978"/>
                  </a:lnTo>
                  <a:lnTo>
                    <a:pt x="1793" y="978"/>
                  </a:lnTo>
                  <a:lnTo>
                    <a:pt x="1768" y="978"/>
                  </a:lnTo>
                  <a:lnTo>
                    <a:pt x="1747" y="973"/>
                  </a:lnTo>
                  <a:lnTo>
                    <a:pt x="1717" y="968"/>
                  </a:lnTo>
                  <a:lnTo>
                    <a:pt x="1692" y="962"/>
                  </a:lnTo>
                  <a:lnTo>
                    <a:pt x="1656" y="957"/>
                  </a:lnTo>
                  <a:lnTo>
                    <a:pt x="1626" y="947"/>
                  </a:lnTo>
                  <a:lnTo>
                    <a:pt x="1590" y="937"/>
                  </a:lnTo>
                  <a:lnTo>
                    <a:pt x="1580" y="583"/>
                  </a:lnTo>
                  <a:lnTo>
                    <a:pt x="1606" y="603"/>
                  </a:lnTo>
                  <a:lnTo>
                    <a:pt x="1636" y="623"/>
                  </a:lnTo>
                  <a:lnTo>
                    <a:pt x="1661" y="638"/>
                  </a:lnTo>
                  <a:lnTo>
                    <a:pt x="1687" y="648"/>
                  </a:lnTo>
                  <a:lnTo>
                    <a:pt x="1712" y="659"/>
                  </a:lnTo>
                  <a:lnTo>
                    <a:pt x="1742" y="664"/>
                  </a:lnTo>
                  <a:lnTo>
                    <a:pt x="1768" y="669"/>
                  </a:lnTo>
                  <a:lnTo>
                    <a:pt x="1793" y="669"/>
                  </a:lnTo>
                  <a:lnTo>
                    <a:pt x="1813" y="669"/>
                  </a:lnTo>
                  <a:lnTo>
                    <a:pt x="1839" y="669"/>
                  </a:lnTo>
                  <a:lnTo>
                    <a:pt x="1854" y="664"/>
                  </a:lnTo>
                  <a:lnTo>
                    <a:pt x="1874" y="653"/>
                  </a:lnTo>
                  <a:lnTo>
                    <a:pt x="1889" y="643"/>
                  </a:lnTo>
                  <a:lnTo>
                    <a:pt x="1904" y="633"/>
                  </a:lnTo>
                  <a:lnTo>
                    <a:pt x="1920" y="618"/>
                  </a:lnTo>
                  <a:lnTo>
                    <a:pt x="1930" y="603"/>
                  </a:lnTo>
                  <a:close/>
                  <a:moveTo>
                    <a:pt x="2299" y="957"/>
                  </a:moveTo>
                  <a:lnTo>
                    <a:pt x="2299" y="15"/>
                  </a:lnTo>
                  <a:lnTo>
                    <a:pt x="2629" y="15"/>
                  </a:lnTo>
                  <a:lnTo>
                    <a:pt x="2629" y="420"/>
                  </a:lnTo>
                  <a:lnTo>
                    <a:pt x="2841" y="15"/>
                  </a:lnTo>
                  <a:lnTo>
                    <a:pt x="3226" y="15"/>
                  </a:lnTo>
                  <a:lnTo>
                    <a:pt x="2943" y="481"/>
                  </a:lnTo>
                  <a:lnTo>
                    <a:pt x="3267" y="957"/>
                  </a:lnTo>
                  <a:lnTo>
                    <a:pt x="2857" y="957"/>
                  </a:lnTo>
                  <a:lnTo>
                    <a:pt x="2629" y="562"/>
                  </a:lnTo>
                  <a:lnTo>
                    <a:pt x="2629" y="957"/>
                  </a:lnTo>
                  <a:lnTo>
                    <a:pt x="2299" y="957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76" name="Rectangle 6"/>
            <p:cNvSpPr>
              <a:spLocks noChangeArrowheads="1"/>
            </p:cNvSpPr>
            <p:nvPr/>
          </p:nvSpPr>
          <p:spPr bwMode="auto">
            <a:xfrm>
              <a:off x="325" y="242"/>
              <a:ext cx="89" cy="527"/>
            </a:xfrm>
            <a:prstGeom prst="rect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7477" name="AutoShape 7"/>
            <p:cNvSpPr>
              <a:spLocks noChangeArrowheads="1"/>
            </p:cNvSpPr>
            <p:nvPr/>
          </p:nvSpPr>
          <p:spPr bwMode="auto">
            <a:xfrm rot="-120000">
              <a:off x="365" y="178"/>
              <a:ext cx="175" cy="91"/>
            </a:xfrm>
            <a:custGeom>
              <a:avLst/>
              <a:gdLst>
                <a:gd name="T0" fmla="*/ 0 w 664"/>
                <a:gd name="T1" fmla="*/ 0 h 355"/>
                <a:gd name="T2" fmla="*/ 0 w 664"/>
                <a:gd name="T3" fmla="*/ 0 h 355"/>
                <a:gd name="T4" fmla="*/ 0 w 664"/>
                <a:gd name="T5" fmla="*/ 0 h 355"/>
                <a:gd name="T6" fmla="*/ 0 w 664"/>
                <a:gd name="T7" fmla="*/ 0 h 355"/>
                <a:gd name="T8" fmla="*/ 0 w 664"/>
                <a:gd name="T9" fmla="*/ 0 h 355"/>
                <a:gd name="T10" fmla="*/ 0 w 664"/>
                <a:gd name="T11" fmla="*/ 0 h 355"/>
                <a:gd name="T12" fmla="*/ 0 w 664"/>
                <a:gd name="T13" fmla="*/ 0 h 355"/>
                <a:gd name="T14" fmla="*/ 0 w 664"/>
                <a:gd name="T15" fmla="*/ 0 h 355"/>
                <a:gd name="T16" fmla="*/ 0 w 664"/>
                <a:gd name="T17" fmla="*/ 0 h 355"/>
                <a:gd name="T18" fmla="*/ 0 w 664"/>
                <a:gd name="T19" fmla="*/ 0 h 355"/>
                <a:gd name="T20" fmla="*/ 0 w 664"/>
                <a:gd name="T21" fmla="*/ 0 h 355"/>
                <a:gd name="T22" fmla="*/ 0 w 664"/>
                <a:gd name="T23" fmla="*/ 0 h 355"/>
                <a:gd name="T24" fmla="*/ 0 w 664"/>
                <a:gd name="T25" fmla="*/ 0 h 355"/>
                <a:gd name="T26" fmla="*/ 0 w 664"/>
                <a:gd name="T27" fmla="*/ 0 h 355"/>
                <a:gd name="T28" fmla="*/ 0 w 664"/>
                <a:gd name="T29" fmla="*/ 0 h 355"/>
                <a:gd name="T30" fmla="*/ 0 w 664"/>
                <a:gd name="T31" fmla="*/ 0 h 355"/>
                <a:gd name="T32" fmla="*/ 0 w 664"/>
                <a:gd name="T33" fmla="*/ 0 h 355"/>
                <a:gd name="T34" fmla="*/ 0 w 664"/>
                <a:gd name="T35" fmla="*/ 0 h 355"/>
                <a:gd name="T36" fmla="*/ 0 w 664"/>
                <a:gd name="T37" fmla="*/ 0 h 355"/>
                <a:gd name="T38" fmla="*/ 0 w 664"/>
                <a:gd name="T39" fmla="*/ 0 h 355"/>
                <a:gd name="T40" fmla="*/ 0 w 664"/>
                <a:gd name="T41" fmla="*/ 0 h 355"/>
                <a:gd name="T42" fmla="*/ 0 w 664"/>
                <a:gd name="T43" fmla="*/ 0 h 355"/>
                <a:gd name="T44" fmla="*/ 0 w 664"/>
                <a:gd name="T45" fmla="*/ 0 h 355"/>
                <a:gd name="T46" fmla="*/ 0 w 664"/>
                <a:gd name="T47" fmla="*/ 0 h 355"/>
                <a:gd name="T48" fmla="*/ 0 w 664"/>
                <a:gd name="T49" fmla="*/ 0 h 355"/>
                <a:gd name="T50" fmla="*/ 0 w 664"/>
                <a:gd name="T51" fmla="*/ 0 h 355"/>
                <a:gd name="T52" fmla="*/ 0 w 664"/>
                <a:gd name="T53" fmla="*/ 0 h 355"/>
                <a:gd name="T54" fmla="*/ 0 w 664"/>
                <a:gd name="T55" fmla="*/ 0 h 355"/>
                <a:gd name="T56" fmla="*/ 0 w 664"/>
                <a:gd name="T57" fmla="*/ 0 h 355"/>
                <a:gd name="T58" fmla="*/ 0 w 664"/>
                <a:gd name="T59" fmla="*/ 0 h 355"/>
                <a:gd name="T60" fmla="*/ 0 w 664"/>
                <a:gd name="T61" fmla="*/ 0 h 355"/>
                <a:gd name="T62" fmla="*/ 0 w 664"/>
                <a:gd name="T63" fmla="*/ 0 h 355"/>
                <a:gd name="T64" fmla="*/ 0 w 664"/>
                <a:gd name="T65" fmla="*/ 0 h 355"/>
                <a:gd name="T66" fmla="*/ 0 w 664"/>
                <a:gd name="T67" fmla="*/ 0 h 355"/>
                <a:gd name="T68" fmla="*/ 0 w 664"/>
                <a:gd name="T69" fmla="*/ 0 h 355"/>
                <a:gd name="T70" fmla="*/ 0 w 664"/>
                <a:gd name="T71" fmla="*/ 0 h 355"/>
                <a:gd name="T72" fmla="*/ 0 w 664"/>
                <a:gd name="T73" fmla="*/ 0 h 355"/>
                <a:gd name="T74" fmla="*/ 0 w 664"/>
                <a:gd name="T75" fmla="*/ 0 h 355"/>
                <a:gd name="T76" fmla="*/ 0 w 664"/>
                <a:gd name="T77" fmla="*/ 0 h 355"/>
                <a:gd name="T78" fmla="*/ 0 w 664"/>
                <a:gd name="T79" fmla="*/ 0 h 355"/>
                <a:gd name="T80" fmla="*/ 0 w 664"/>
                <a:gd name="T81" fmla="*/ 0 h 35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64"/>
                <a:gd name="T124" fmla="*/ 0 h 355"/>
                <a:gd name="T125" fmla="*/ 664 w 664"/>
                <a:gd name="T126" fmla="*/ 355 h 35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64" h="355">
                  <a:moveTo>
                    <a:pt x="249" y="0"/>
                  </a:moveTo>
                  <a:lnTo>
                    <a:pt x="208" y="0"/>
                  </a:lnTo>
                  <a:lnTo>
                    <a:pt x="173" y="16"/>
                  </a:lnTo>
                  <a:lnTo>
                    <a:pt x="142" y="31"/>
                  </a:lnTo>
                  <a:lnTo>
                    <a:pt x="117" y="46"/>
                  </a:lnTo>
                  <a:lnTo>
                    <a:pt x="92" y="56"/>
                  </a:lnTo>
                  <a:lnTo>
                    <a:pt x="66" y="66"/>
                  </a:lnTo>
                  <a:lnTo>
                    <a:pt x="36" y="66"/>
                  </a:lnTo>
                  <a:lnTo>
                    <a:pt x="0" y="61"/>
                  </a:lnTo>
                  <a:lnTo>
                    <a:pt x="5" y="66"/>
                  </a:lnTo>
                  <a:lnTo>
                    <a:pt x="11" y="76"/>
                  </a:lnTo>
                  <a:lnTo>
                    <a:pt x="21" y="86"/>
                  </a:lnTo>
                  <a:lnTo>
                    <a:pt x="31" y="92"/>
                  </a:lnTo>
                  <a:lnTo>
                    <a:pt x="46" y="97"/>
                  </a:lnTo>
                  <a:lnTo>
                    <a:pt x="56" y="102"/>
                  </a:lnTo>
                  <a:lnTo>
                    <a:pt x="71" y="107"/>
                  </a:lnTo>
                  <a:lnTo>
                    <a:pt x="87" y="102"/>
                  </a:lnTo>
                  <a:lnTo>
                    <a:pt x="97" y="81"/>
                  </a:lnTo>
                  <a:lnTo>
                    <a:pt x="112" y="97"/>
                  </a:lnTo>
                  <a:lnTo>
                    <a:pt x="142" y="61"/>
                  </a:lnTo>
                  <a:lnTo>
                    <a:pt x="147" y="81"/>
                  </a:lnTo>
                  <a:lnTo>
                    <a:pt x="173" y="76"/>
                  </a:lnTo>
                  <a:lnTo>
                    <a:pt x="178" y="51"/>
                  </a:lnTo>
                  <a:lnTo>
                    <a:pt x="193" y="66"/>
                  </a:lnTo>
                  <a:lnTo>
                    <a:pt x="218" y="31"/>
                  </a:lnTo>
                  <a:lnTo>
                    <a:pt x="223" y="41"/>
                  </a:lnTo>
                  <a:lnTo>
                    <a:pt x="233" y="51"/>
                  </a:lnTo>
                  <a:lnTo>
                    <a:pt x="243" y="56"/>
                  </a:lnTo>
                  <a:lnTo>
                    <a:pt x="249" y="66"/>
                  </a:lnTo>
                  <a:lnTo>
                    <a:pt x="259" y="71"/>
                  </a:lnTo>
                  <a:lnTo>
                    <a:pt x="269" y="81"/>
                  </a:lnTo>
                  <a:lnTo>
                    <a:pt x="274" y="86"/>
                  </a:lnTo>
                  <a:lnTo>
                    <a:pt x="279" y="102"/>
                  </a:lnTo>
                  <a:lnTo>
                    <a:pt x="289" y="132"/>
                  </a:lnTo>
                  <a:lnTo>
                    <a:pt x="304" y="167"/>
                  </a:lnTo>
                  <a:lnTo>
                    <a:pt x="319" y="213"/>
                  </a:lnTo>
                  <a:lnTo>
                    <a:pt x="340" y="254"/>
                  </a:lnTo>
                  <a:lnTo>
                    <a:pt x="355" y="274"/>
                  </a:lnTo>
                  <a:lnTo>
                    <a:pt x="370" y="294"/>
                  </a:lnTo>
                  <a:lnTo>
                    <a:pt x="385" y="309"/>
                  </a:lnTo>
                  <a:lnTo>
                    <a:pt x="400" y="325"/>
                  </a:lnTo>
                  <a:lnTo>
                    <a:pt x="426" y="340"/>
                  </a:lnTo>
                  <a:lnTo>
                    <a:pt x="446" y="350"/>
                  </a:lnTo>
                  <a:lnTo>
                    <a:pt x="471" y="355"/>
                  </a:lnTo>
                  <a:lnTo>
                    <a:pt x="502" y="355"/>
                  </a:lnTo>
                  <a:lnTo>
                    <a:pt x="507" y="269"/>
                  </a:lnTo>
                  <a:lnTo>
                    <a:pt x="527" y="355"/>
                  </a:lnTo>
                  <a:lnTo>
                    <a:pt x="547" y="350"/>
                  </a:lnTo>
                  <a:lnTo>
                    <a:pt x="557" y="269"/>
                  </a:lnTo>
                  <a:lnTo>
                    <a:pt x="578" y="345"/>
                  </a:lnTo>
                  <a:lnTo>
                    <a:pt x="598" y="238"/>
                  </a:lnTo>
                  <a:lnTo>
                    <a:pt x="623" y="319"/>
                  </a:lnTo>
                  <a:lnTo>
                    <a:pt x="639" y="243"/>
                  </a:lnTo>
                  <a:lnTo>
                    <a:pt x="654" y="294"/>
                  </a:lnTo>
                  <a:lnTo>
                    <a:pt x="654" y="269"/>
                  </a:lnTo>
                  <a:lnTo>
                    <a:pt x="659" y="238"/>
                  </a:lnTo>
                  <a:lnTo>
                    <a:pt x="659" y="208"/>
                  </a:lnTo>
                  <a:lnTo>
                    <a:pt x="664" y="173"/>
                  </a:lnTo>
                  <a:lnTo>
                    <a:pt x="664" y="137"/>
                  </a:lnTo>
                  <a:lnTo>
                    <a:pt x="664" y="107"/>
                  </a:lnTo>
                  <a:lnTo>
                    <a:pt x="664" y="76"/>
                  </a:lnTo>
                  <a:lnTo>
                    <a:pt x="659" y="51"/>
                  </a:lnTo>
                  <a:lnTo>
                    <a:pt x="639" y="76"/>
                  </a:lnTo>
                  <a:lnTo>
                    <a:pt x="613" y="97"/>
                  </a:lnTo>
                  <a:lnTo>
                    <a:pt x="593" y="112"/>
                  </a:lnTo>
                  <a:lnTo>
                    <a:pt x="573" y="127"/>
                  </a:lnTo>
                  <a:lnTo>
                    <a:pt x="552" y="137"/>
                  </a:lnTo>
                  <a:lnTo>
                    <a:pt x="532" y="142"/>
                  </a:lnTo>
                  <a:lnTo>
                    <a:pt x="512" y="147"/>
                  </a:lnTo>
                  <a:lnTo>
                    <a:pt x="492" y="152"/>
                  </a:lnTo>
                  <a:lnTo>
                    <a:pt x="476" y="147"/>
                  </a:lnTo>
                  <a:lnTo>
                    <a:pt x="461" y="142"/>
                  </a:lnTo>
                  <a:lnTo>
                    <a:pt x="446" y="137"/>
                  </a:lnTo>
                  <a:lnTo>
                    <a:pt x="436" y="127"/>
                  </a:lnTo>
                  <a:lnTo>
                    <a:pt x="416" y="102"/>
                  </a:lnTo>
                  <a:lnTo>
                    <a:pt x="395" y="76"/>
                  </a:lnTo>
                  <a:lnTo>
                    <a:pt x="375" y="46"/>
                  </a:lnTo>
                  <a:lnTo>
                    <a:pt x="345" y="21"/>
                  </a:lnTo>
                  <a:lnTo>
                    <a:pt x="330" y="10"/>
                  </a:lnTo>
                  <a:lnTo>
                    <a:pt x="304" y="5"/>
                  </a:lnTo>
                  <a:lnTo>
                    <a:pt x="279" y="0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7414" name="Прямоугольник 11"/>
          <p:cNvSpPr>
            <a:spLocks noChangeArrowheads="1"/>
          </p:cNvSpPr>
          <p:nvPr/>
        </p:nvSpPr>
        <p:spPr bwMode="auto">
          <a:xfrm>
            <a:off x="4286250" y="2500313"/>
            <a:ext cx="464343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800" baseline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016387"/>
              </p:ext>
            </p:extLst>
          </p:nvPr>
        </p:nvGraphicFramePr>
        <p:xfrm>
          <a:off x="428625" y="1857375"/>
          <a:ext cx="8358188" cy="3686294"/>
        </p:xfrm>
        <a:graphic>
          <a:graphicData uri="http://schemas.openxmlformats.org/drawingml/2006/table">
            <a:tbl>
              <a:tblPr/>
              <a:tblGrid>
                <a:gridCol w="466725"/>
                <a:gridCol w="2592388"/>
                <a:gridCol w="896937"/>
                <a:gridCol w="904875"/>
                <a:gridCol w="901700"/>
                <a:gridCol w="900113"/>
                <a:gridCol w="904875"/>
                <a:gridCol w="790575"/>
              </a:tblGrid>
              <a:tr h="1071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492" marR="664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CABEE"/>
                        </a:gs>
                        <a:gs pos="50000">
                          <a:srgbClr val="BACBF2"/>
                        </a:gs>
                        <a:gs pos="100000">
                          <a:srgbClr val="DEE5F8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492" marR="664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CABEE"/>
                        </a:gs>
                        <a:gs pos="50000">
                          <a:srgbClr val="BACBF2"/>
                        </a:gs>
                        <a:gs pos="100000">
                          <a:srgbClr val="DEE5F8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66492" marR="664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CABEE"/>
                        </a:gs>
                        <a:gs pos="50000">
                          <a:srgbClr val="BACBF2"/>
                        </a:gs>
                        <a:gs pos="100000">
                          <a:srgbClr val="DEE5F8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66492" marR="664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CABEE"/>
                        </a:gs>
                        <a:gs pos="50000">
                          <a:srgbClr val="BACBF2"/>
                        </a:gs>
                        <a:gs pos="100000">
                          <a:srgbClr val="DEE5F8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66492" marR="664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CABEE"/>
                        </a:gs>
                        <a:gs pos="50000">
                          <a:srgbClr val="BACBF2"/>
                        </a:gs>
                        <a:gs pos="100000">
                          <a:srgbClr val="DEE5F8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66492" marR="664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CABEE"/>
                        </a:gs>
                        <a:gs pos="50000">
                          <a:srgbClr val="BACBF2"/>
                        </a:gs>
                        <a:gs pos="100000">
                          <a:srgbClr val="DEE5F8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66492" marR="664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CABEE"/>
                        </a:gs>
                        <a:gs pos="50000">
                          <a:srgbClr val="BACBF2"/>
                        </a:gs>
                        <a:gs pos="100000">
                          <a:srgbClr val="DEE5F8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г. в % к 2022 г.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492" marR="664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CABEE"/>
                        </a:gs>
                        <a:gs pos="50000">
                          <a:srgbClr val="BACBF2"/>
                        </a:gs>
                        <a:gs pos="100000">
                          <a:srgbClr val="DEE5F8"/>
                        </a:gs>
                      </a:gsLst>
                      <a:lin ang="0" scaled="1"/>
                    </a:gradFill>
                  </a:tcPr>
                </a:tc>
              </a:tr>
              <a:tr h="9777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492" marR="664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абонентов, всего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492" marR="664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73 491</a:t>
                      </a:r>
                    </a:p>
                  </a:txBody>
                  <a:tcPr marL="66492" marR="664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76 317</a:t>
                      </a:r>
                    </a:p>
                  </a:txBody>
                  <a:tcPr marL="66492" marR="664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76 823</a:t>
                      </a:r>
                    </a:p>
                  </a:txBody>
                  <a:tcPr marL="66492" marR="664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78 612</a:t>
                      </a:r>
                    </a:p>
                  </a:txBody>
                  <a:tcPr marL="66492" marR="664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81 065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92" marR="664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103,1</a:t>
                      </a:r>
                    </a:p>
                  </a:txBody>
                  <a:tcPr marL="66492" marR="664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1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492" marR="664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население                                                                                     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492" marR="664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70 965</a:t>
                      </a:r>
                    </a:p>
                  </a:txBody>
                  <a:tcPr marL="66492" marR="664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73 720</a:t>
                      </a:r>
                    </a:p>
                  </a:txBody>
                  <a:tcPr marL="66492" marR="664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74 543</a:t>
                      </a:r>
                    </a:p>
                  </a:txBody>
                  <a:tcPr marL="66492" marR="664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76 196</a:t>
                      </a:r>
                    </a:p>
                  </a:txBody>
                  <a:tcPr marL="66492" marR="664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78 601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92" marR="664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103,2</a:t>
                      </a:r>
                    </a:p>
                  </a:txBody>
                  <a:tcPr marL="66492" marR="664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1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492" marR="664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юридические лица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492" marR="664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2 255</a:t>
                      </a:r>
                    </a:p>
                  </a:txBody>
                  <a:tcPr marL="66492" marR="664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2 318</a:t>
                      </a:r>
                    </a:p>
                  </a:txBody>
                  <a:tcPr marL="66492" marR="664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2 037</a:t>
                      </a:r>
                    </a:p>
                  </a:txBody>
                  <a:tcPr marL="66492" marR="664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2 171</a:t>
                      </a:r>
                    </a:p>
                  </a:txBody>
                  <a:tcPr marL="66492" marR="664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2 234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92" marR="664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101,5</a:t>
                      </a:r>
                    </a:p>
                  </a:txBody>
                  <a:tcPr marL="66492" marR="664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8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492" marR="664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бюджетные организации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492" marR="664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271</a:t>
                      </a:r>
                    </a:p>
                  </a:txBody>
                  <a:tcPr marL="66492" marR="664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279</a:t>
                      </a:r>
                    </a:p>
                  </a:txBody>
                  <a:tcPr marL="66492" marR="664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243</a:t>
                      </a:r>
                    </a:p>
                  </a:txBody>
                  <a:tcPr marL="66492" marR="664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</a:t>
                      </a:r>
                    </a:p>
                  </a:txBody>
                  <a:tcPr marL="66492" marR="664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</a:t>
                      </a:r>
                    </a:p>
                  </a:txBody>
                  <a:tcPr marL="66492" marR="664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94,3</a:t>
                      </a:r>
                    </a:p>
                  </a:txBody>
                  <a:tcPr marL="66492" marR="664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7471" name="Group 4"/>
          <p:cNvGrpSpPr>
            <a:grpSpLocks/>
          </p:cNvGrpSpPr>
          <p:nvPr/>
        </p:nvGrpSpPr>
        <p:grpSpPr bwMode="auto">
          <a:xfrm>
            <a:off x="285750" y="214313"/>
            <a:ext cx="857250" cy="714375"/>
            <a:chOff x="325" y="175"/>
            <a:chExt cx="871" cy="612"/>
          </a:xfrm>
        </p:grpSpPr>
        <p:sp>
          <p:nvSpPr>
            <p:cNvPr id="17472" name="AutoShape 5"/>
            <p:cNvSpPr>
              <a:spLocks noChangeArrowheads="1"/>
            </p:cNvSpPr>
            <p:nvPr/>
          </p:nvSpPr>
          <p:spPr bwMode="auto">
            <a:xfrm>
              <a:off x="326" y="531"/>
              <a:ext cx="870" cy="256"/>
            </a:xfrm>
            <a:custGeom>
              <a:avLst/>
              <a:gdLst>
                <a:gd name="T0" fmla="*/ 0 w 3267"/>
                <a:gd name="T1" fmla="*/ 0 h 978"/>
                <a:gd name="T2" fmla="*/ 0 w 3267"/>
                <a:gd name="T3" fmla="*/ 0 h 978"/>
                <a:gd name="T4" fmla="*/ 0 w 3267"/>
                <a:gd name="T5" fmla="*/ 0 h 978"/>
                <a:gd name="T6" fmla="*/ 0 w 3267"/>
                <a:gd name="T7" fmla="*/ 0 h 978"/>
                <a:gd name="T8" fmla="*/ 0 w 3267"/>
                <a:gd name="T9" fmla="*/ 0 h 978"/>
                <a:gd name="T10" fmla="*/ 0 w 3267"/>
                <a:gd name="T11" fmla="*/ 0 h 978"/>
                <a:gd name="T12" fmla="*/ 0 w 3267"/>
                <a:gd name="T13" fmla="*/ 0 h 978"/>
                <a:gd name="T14" fmla="*/ 0 w 3267"/>
                <a:gd name="T15" fmla="*/ 0 h 978"/>
                <a:gd name="T16" fmla="*/ 0 w 3267"/>
                <a:gd name="T17" fmla="*/ 0 h 978"/>
                <a:gd name="T18" fmla="*/ 0 w 3267"/>
                <a:gd name="T19" fmla="*/ 0 h 978"/>
                <a:gd name="T20" fmla="*/ 0 w 3267"/>
                <a:gd name="T21" fmla="*/ 0 h 978"/>
                <a:gd name="T22" fmla="*/ 0 w 3267"/>
                <a:gd name="T23" fmla="*/ 0 h 978"/>
                <a:gd name="T24" fmla="*/ 0 w 3267"/>
                <a:gd name="T25" fmla="*/ 0 h 978"/>
                <a:gd name="T26" fmla="*/ 0 w 3267"/>
                <a:gd name="T27" fmla="*/ 0 h 978"/>
                <a:gd name="T28" fmla="*/ 0 w 3267"/>
                <a:gd name="T29" fmla="*/ 0 h 978"/>
                <a:gd name="T30" fmla="*/ 0 w 3267"/>
                <a:gd name="T31" fmla="*/ 0 h 978"/>
                <a:gd name="T32" fmla="*/ 0 w 3267"/>
                <a:gd name="T33" fmla="*/ 0 h 978"/>
                <a:gd name="T34" fmla="*/ 0 w 3267"/>
                <a:gd name="T35" fmla="*/ 0 h 978"/>
                <a:gd name="T36" fmla="*/ 0 w 3267"/>
                <a:gd name="T37" fmla="*/ 0 h 978"/>
                <a:gd name="T38" fmla="*/ 0 w 3267"/>
                <a:gd name="T39" fmla="*/ 0 h 978"/>
                <a:gd name="T40" fmla="*/ 0 w 3267"/>
                <a:gd name="T41" fmla="*/ 0 h 978"/>
                <a:gd name="T42" fmla="*/ 0 w 3267"/>
                <a:gd name="T43" fmla="*/ 0 h 978"/>
                <a:gd name="T44" fmla="*/ 0 w 3267"/>
                <a:gd name="T45" fmla="*/ 0 h 978"/>
                <a:gd name="T46" fmla="*/ 0 w 3267"/>
                <a:gd name="T47" fmla="*/ 0 h 978"/>
                <a:gd name="T48" fmla="*/ 0 w 3267"/>
                <a:gd name="T49" fmla="*/ 0 h 978"/>
                <a:gd name="T50" fmla="*/ 0 w 3267"/>
                <a:gd name="T51" fmla="*/ 0 h 978"/>
                <a:gd name="T52" fmla="*/ 0 w 3267"/>
                <a:gd name="T53" fmla="*/ 0 h 978"/>
                <a:gd name="T54" fmla="*/ 0 w 3267"/>
                <a:gd name="T55" fmla="*/ 0 h 978"/>
                <a:gd name="T56" fmla="*/ 0 w 3267"/>
                <a:gd name="T57" fmla="*/ 0 h 978"/>
                <a:gd name="T58" fmla="*/ 0 w 3267"/>
                <a:gd name="T59" fmla="*/ 0 h 978"/>
                <a:gd name="T60" fmla="*/ 0 w 3267"/>
                <a:gd name="T61" fmla="*/ 0 h 978"/>
                <a:gd name="T62" fmla="*/ 0 w 3267"/>
                <a:gd name="T63" fmla="*/ 0 h 978"/>
                <a:gd name="T64" fmla="*/ 0 w 3267"/>
                <a:gd name="T65" fmla="*/ 0 h 978"/>
                <a:gd name="T66" fmla="*/ 0 w 3267"/>
                <a:gd name="T67" fmla="*/ 0 h 978"/>
                <a:gd name="T68" fmla="*/ 0 w 3267"/>
                <a:gd name="T69" fmla="*/ 0 h 978"/>
                <a:gd name="T70" fmla="*/ 0 w 3267"/>
                <a:gd name="T71" fmla="*/ 0 h 978"/>
                <a:gd name="T72" fmla="*/ 0 w 3267"/>
                <a:gd name="T73" fmla="*/ 0 h 978"/>
                <a:gd name="T74" fmla="*/ 0 w 3267"/>
                <a:gd name="T75" fmla="*/ 0 h 978"/>
                <a:gd name="T76" fmla="*/ 0 w 3267"/>
                <a:gd name="T77" fmla="*/ 0 h 978"/>
                <a:gd name="T78" fmla="*/ 0 w 3267"/>
                <a:gd name="T79" fmla="*/ 0 h 978"/>
                <a:gd name="T80" fmla="*/ 0 w 3267"/>
                <a:gd name="T81" fmla="*/ 0 h 978"/>
                <a:gd name="T82" fmla="*/ 0 w 3267"/>
                <a:gd name="T83" fmla="*/ 0 h 978"/>
                <a:gd name="T84" fmla="*/ 0 w 3267"/>
                <a:gd name="T85" fmla="*/ 0 h 978"/>
                <a:gd name="T86" fmla="*/ 0 w 3267"/>
                <a:gd name="T87" fmla="*/ 0 h 978"/>
                <a:gd name="T88" fmla="*/ 0 w 3267"/>
                <a:gd name="T89" fmla="*/ 0 h 978"/>
                <a:gd name="T90" fmla="*/ 0 w 3267"/>
                <a:gd name="T91" fmla="*/ 0 h 978"/>
                <a:gd name="T92" fmla="*/ 0 w 3267"/>
                <a:gd name="T93" fmla="*/ 0 h 97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67"/>
                <a:gd name="T142" fmla="*/ 0 h 978"/>
                <a:gd name="T143" fmla="*/ 3267 w 3267"/>
                <a:gd name="T144" fmla="*/ 978 h 97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67" h="978">
                  <a:moveTo>
                    <a:pt x="0" y="957"/>
                  </a:moveTo>
                  <a:lnTo>
                    <a:pt x="0" y="15"/>
                  </a:lnTo>
                  <a:lnTo>
                    <a:pt x="335" y="15"/>
                  </a:lnTo>
                  <a:lnTo>
                    <a:pt x="335" y="420"/>
                  </a:lnTo>
                  <a:lnTo>
                    <a:pt x="547" y="15"/>
                  </a:lnTo>
                  <a:lnTo>
                    <a:pt x="927" y="15"/>
                  </a:lnTo>
                  <a:lnTo>
                    <a:pt x="643" y="481"/>
                  </a:lnTo>
                  <a:lnTo>
                    <a:pt x="968" y="957"/>
                  </a:lnTo>
                  <a:lnTo>
                    <a:pt x="557" y="957"/>
                  </a:lnTo>
                  <a:lnTo>
                    <a:pt x="335" y="562"/>
                  </a:lnTo>
                  <a:lnTo>
                    <a:pt x="335" y="957"/>
                  </a:lnTo>
                  <a:lnTo>
                    <a:pt x="0" y="957"/>
                  </a:lnTo>
                  <a:close/>
                  <a:moveTo>
                    <a:pt x="1104" y="957"/>
                  </a:moveTo>
                  <a:lnTo>
                    <a:pt x="1104" y="324"/>
                  </a:lnTo>
                  <a:lnTo>
                    <a:pt x="917" y="324"/>
                  </a:lnTo>
                  <a:lnTo>
                    <a:pt x="917" y="15"/>
                  </a:lnTo>
                  <a:lnTo>
                    <a:pt x="1626" y="15"/>
                  </a:lnTo>
                  <a:lnTo>
                    <a:pt x="1626" y="324"/>
                  </a:lnTo>
                  <a:lnTo>
                    <a:pt x="1439" y="324"/>
                  </a:lnTo>
                  <a:lnTo>
                    <a:pt x="1439" y="957"/>
                  </a:lnTo>
                  <a:lnTo>
                    <a:pt x="1104" y="957"/>
                  </a:lnTo>
                  <a:close/>
                  <a:moveTo>
                    <a:pt x="1930" y="603"/>
                  </a:moveTo>
                  <a:lnTo>
                    <a:pt x="1758" y="603"/>
                  </a:lnTo>
                  <a:lnTo>
                    <a:pt x="1758" y="365"/>
                  </a:lnTo>
                  <a:lnTo>
                    <a:pt x="1925" y="365"/>
                  </a:lnTo>
                  <a:lnTo>
                    <a:pt x="1915" y="350"/>
                  </a:lnTo>
                  <a:lnTo>
                    <a:pt x="1899" y="339"/>
                  </a:lnTo>
                  <a:lnTo>
                    <a:pt x="1879" y="324"/>
                  </a:lnTo>
                  <a:lnTo>
                    <a:pt x="1864" y="319"/>
                  </a:lnTo>
                  <a:lnTo>
                    <a:pt x="1844" y="309"/>
                  </a:lnTo>
                  <a:lnTo>
                    <a:pt x="1823" y="304"/>
                  </a:lnTo>
                  <a:lnTo>
                    <a:pt x="1803" y="304"/>
                  </a:lnTo>
                  <a:lnTo>
                    <a:pt x="1783" y="304"/>
                  </a:lnTo>
                  <a:lnTo>
                    <a:pt x="1758" y="304"/>
                  </a:lnTo>
                  <a:lnTo>
                    <a:pt x="1727" y="309"/>
                  </a:lnTo>
                  <a:lnTo>
                    <a:pt x="1702" y="314"/>
                  </a:lnTo>
                  <a:lnTo>
                    <a:pt x="1682" y="324"/>
                  </a:lnTo>
                  <a:lnTo>
                    <a:pt x="1656" y="339"/>
                  </a:lnTo>
                  <a:lnTo>
                    <a:pt x="1631" y="355"/>
                  </a:lnTo>
                  <a:lnTo>
                    <a:pt x="1611" y="370"/>
                  </a:lnTo>
                  <a:lnTo>
                    <a:pt x="1585" y="390"/>
                  </a:lnTo>
                  <a:lnTo>
                    <a:pt x="1585" y="41"/>
                  </a:lnTo>
                  <a:lnTo>
                    <a:pt x="1616" y="30"/>
                  </a:lnTo>
                  <a:lnTo>
                    <a:pt x="1646" y="25"/>
                  </a:lnTo>
                  <a:lnTo>
                    <a:pt x="1677" y="15"/>
                  </a:lnTo>
                  <a:lnTo>
                    <a:pt x="1702" y="10"/>
                  </a:lnTo>
                  <a:lnTo>
                    <a:pt x="1732" y="5"/>
                  </a:lnTo>
                  <a:lnTo>
                    <a:pt x="1763" y="0"/>
                  </a:lnTo>
                  <a:lnTo>
                    <a:pt x="1788" y="0"/>
                  </a:lnTo>
                  <a:lnTo>
                    <a:pt x="1818" y="0"/>
                  </a:lnTo>
                  <a:lnTo>
                    <a:pt x="1849" y="0"/>
                  </a:lnTo>
                  <a:lnTo>
                    <a:pt x="1879" y="0"/>
                  </a:lnTo>
                  <a:lnTo>
                    <a:pt x="1910" y="5"/>
                  </a:lnTo>
                  <a:lnTo>
                    <a:pt x="1935" y="10"/>
                  </a:lnTo>
                  <a:lnTo>
                    <a:pt x="1965" y="15"/>
                  </a:lnTo>
                  <a:lnTo>
                    <a:pt x="1991" y="20"/>
                  </a:lnTo>
                  <a:lnTo>
                    <a:pt x="2016" y="30"/>
                  </a:lnTo>
                  <a:lnTo>
                    <a:pt x="2036" y="41"/>
                  </a:lnTo>
                  <a:lnTo>
                    <a:pt x="2061" y="51"/>
                  </a:lnTo>
                  <a:lnTo>
                    <a:pt x="2082" y="61"/>
                  </a:lnTo>
                  <a:lnTo>
                    <a:pt x="2107" y="76"/>
                  </a:lnTo>
                  <a:lnTo>
                    <a:pt x="2127" y="86"/>
                  </a:lnTo>
                  <a:lnTo>
                    <a:pt x="2142" y="101"/>
                  </a:lnTo>
                  <a:lnTo>
                    <a:pt x="2163" y="117"/>
                  </a:lnTo>
                  <a:lnTo>
                    <a:pt x="2178" y="132"/>
                  </a:lnTo>
                  <a:lnTo>
                    <a:pt x="2193" y="152"/>
                  </a:lnTo>
                  <a:lnTo>
                    <a:pt x="2208" y="167"/>
                  </a:lnTo>
                  <a:lnTo>
                    <a:pt x="2224" y="187"/>
                  </a:lnTo>
                  <a:lnTo>
                    <a:pt x="2234" y="208"/>
                  </a:lnTo>
                  <a:lnTo>
                    <a:pt x="2249" y="228"/>
                  </a:lnTo>
                  <a:lnTo>
                    <a:pt x="2259" y="243"/>
                  </a:lnTo>
                  <a:lnTo>
                    <a:pt x="2269" y="269"/>
                  </a:lnTo>
                  <a:lnTo>
                    <a:pt x="2274" y="289"/>
                  </a:lnTo>
                  <a:lnTo>
                    <a:pt x="2284" y="309"/>
                  </a:lnTo>
                  <a:lnTo>
                    <a:pt x="2289" y="329"/>
                  </a:lnTo>
                  <a:lnTo>
                    <a:pt x="2294" y="355"/>
                  </a:lnTo>
                  <a:lnTo>
                    <a:pt x="2299" y="375"/>
                  </a:lnTo>
                  <a:lnTo>
                    <a:pt x="2305" y="395"/>
                  </a:lnTo>
                  <a:lnTo>
                    <a:pt x="2310" y="420"/>
                  </a:lnTo>
                  <a:lnTo>
                    <a:pt x="2310" y="441"/>
                  </a:lnTo>
                  <a:lnTo>
                    <a:pt x="2310" y="466"/>
                  </a:lnTo>
                  <a:lnTo>
                    <a:pt x="2310" y="491"/>
                  </a:lnTo>
                  <a:lnTo>
                    <a:pt x="2310" y="527"/>
                  </a:lnTo>
                  <a:lnTo>
                    <a:pt x="2310" y="567"/>
                  </a:lnTo>
                  <a:lnTo>
                    <a:pt x="2299" y="603"/>
                  </a:lnTo>
                  <a:lnTo>
                    <a:pt x="2294" y="638"/>
                  </a:lnTo>
                  <a:lnTo>
                    <a:pt x="2284" y="669"/>
                  </a:lnTo>
                  <a:lnTo>
                    <a:pt x="2274" y="699"/>
                  </a:lnTo>
                  <a:lnTo>
                    <a:pt x="2259" y="729"/>
                  </a:lnTo>
                  <a:lnTo>
                    <a:pt x="2239" y="760"/>
                  </a:lnTo>
                  <a:lnTo>
                    <a:pt x="2224" y="785"/>
                  </a:lnTo>
                  <a:lnTo>
                    <a:pt x="2203" y="811"/>
                  </a:lnTo>
                  <a:lnTo>
                    <a:pt x="2183" y="836"/>
                  </a:lnTo>
                  <a:lnTo>
                    <a:pt x="2158" y="856"/>
                  </a:lnTo>
                  <a:lnTo>
                    <a:pt x="2137" y="876"/>
                  </a:lnTo>
                  <a:lnTo>
                    <a:pt x="2112" y="892"/>
                  </a:lnTo>
                  <a:lnTo>
                    <a:pt x="2082" y="912"/>
                  </a:lnTo>
                  <a:lnTo>
                    <a:pt x="2056" y="927"/>
                  </a:lnTo>
                  <a:lnTo>
                    <a:pt x="2026" y="937"/>
                  </a:lnTo>
                  <a:lnTo>
                    <a:pt x="1996" y="947"/>
                  </a:lnTo>
                  <a:lnTo>
                    <a:pt x="1965" y="957"/>
                  </a:lnTo>
                  <a:lnTo>
                    <a:pt x="1940" y="968"/>
                  </a:lnTo>
                  <a:lnTo>
                    <a:pt x="1910" y="973"/>
                  </a:lnTo>
                  <a:lnTo>
                    <a:pt x="1879" y="978"/>
                  </a:lnTo>
                  <a:lnTo>
                    <a:pt x="1844" y="978"/>
                  </a:lnTo>
                  <a:lnTo>
                    <a:pt x="1813" y="978"/>
                  </a:lnTo>
                  <a:lnTo>
                    <a:pt x="1793" y="978"/>
                  </a:lnTo>
                  <a:lnTo>
                    <a:pt x="1768" y="978"/>
                  </a:lnTo>
                  <a:lnTo>
                    <a:pt x="1747" y="973"/>
                  </a:lnTo>
                  <a:lnTo>
                    <a:pt x="1717" y="968"/>
                  </a:lnTo>
                  <a:lnTo>
                    <a:pt x="1692" y="962"/>
                  </a:lnTo>
                  <a:lnTo>
                    <a:pt x="1656" y="957"/>
                  </a:lnTo>
                  <a:lnTo>
                    <a:pt x="1626" y="947"/>
                  </a:lnTo>
                  <a:lnTo>
                    <a:pt x="1590" y="937"/>
                  </a:lnTo>
                  <a:lnTo>
                    <a:pt x="1580" y="583"/>
                  </a:lnTo>
                  <a:lnTo>
                    <a:pt x="1606" y="603"/>
                  </a:lnTo>
                  <a:lnTo>
                    <a:pt x="1636" y="623"/>
                  </a:lnTo>
                  <a:lnTo>
                    <a:pt x="1661" y="638"/>
                  </a:lnTo>
                  <a:lnTo>
                    <a:pt x="1687" y="648"/>
                  </a:lnTo>
                  <a:lnTo>
                    <a:pt x="1712" y="659"/>
                  </a:lnTo>
                  <a:lnTo>
                    <a:pt x="1742" y="664"/>
                  </a:lnTo>
                  <a:lnTo>
                    <a:pt x="1768" y="669"/>
                  </a:lnTo>
                  <a:lnTo>
                    <a:pt x="1793" y="669"/>
                  </a:lnTo>
                  <a:lnTo>
                    <a:pt x="1813" y="669"/>
                  </a:lnTo>
                  <a:lnTo>
                    <a:pt x="1839" y="669"/>
                  </a:lnTo>
                  <a:lnTo>
                    <a:pt x="1854" y="664"/>
                  </a:lnTo>
                  <a:lnTo>
                    <a:pt x="1874" y="653"/>
                  </a:lnTo>
                  <a:lnTo>
                    <a:pt x="1889" y="643"/>
                  </a:lnTo>
                  <a:lnTo>
                    <a:pt x="1904" y="633"/>
                  </a:lnTo>
                  <a:lnTo>
                    <a:pt x="1920" y="618"/>
                  </a:lnTo>
                  <a:lnTo>
                    <a:pt x="1930" y="603"/>
                  </a:lnTo>
                  <a:close/>
                  <a:moveTo>
                    <a:pt x="2299" y="957"/>
                  </a:moveTo>
                  <a:lnTo>
                    <a:pt x="2299" y="15"/>
                  </a:lnTo>
                  <a:lnTo>
                    <a:pt x="2629" y="15"/>
                  </a:lnTo>
                  <a:lnTo>
                    <a:pt x="2629" y="420"/>
                  </a:lnTo>
                  <a:lnTo>
                    <a:pt x="2841" y="15"/>
                  </a:lnTo>
                  <a:lnTo>
                    <a:pt x="3226" y="15"/>
                  </a:lnTo>
                  <a:lnTo>
                    <a:pt x="2943" y="481"/>
                  </a:lnTo>
                  <a:lnTo>
                    <a:pt x="3267" y="957"/>
                  </a:lnTo>
                  <a:lnTo>
                    <a:pt x="2857" y="957"/>
                  </a:lnTo>
                  <a:lnTo>
                    <a:pt x="2629" y="562"/>
                  </a:lnTo>
                  <a:lnTo>
                    <a:pt x="2629" y="957"/>
                  </a:lnTo>
                  <a:lnTo>
                    <a:pt x="2299" y="957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73" name="Rectangle 6"/>
            <p:cNvSpPr>
              <a:spLocks noChangeArrowheads="1"/>
            </p:cNvSpPr>
            <p:nvPr/>
          </p:nvSpPr>
          <p:spPr bwMode="auto">
            <a:xfrm>
              <a:off x="325" y="242"/>
              <a:ext cx="89" cy="527"/>
            </a:xfrm>
            <a:prstGeom prst="rect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7474" name="AutoShape 7"/>
            <p:cNvSpPr>
              <a:spLocks noChangeArrowheads="1"/>
            </p:cNvSpPr>
            <p:nvPr/>
          </p:nvSpPr>
          <p:spPr bwMode="auto">
            <a:xfrm rot="-120000">
              <a:off x="365" y="178"/>
              <a:ext cx="175" cy="91"/>
            </a:xfrm>
            <a:custGeom>
              <a:avLst/>
              <a:gdLst>
                <a:gd name="T0" fmla="*/ 0 w 664"/>
                <a:gd name="T1" fmla="*/ 0 h 355"/>
                <a:gd name="T2" fmla="*/ 0 w 664"/>
                <a:gd name="T3" fmla="*/ 0 h 355"/>
                <a:gd name="T4" fmla="*/ 0 w 664"/>
                <a:gd name="T5" fmla="*/ 0 h 355"/>
                <a:gd name="T6" fmla="*/ 0 w 664"/>
                <a:gd name="T7" fmla="*/ 0 h 355"/>
                <a:gd name="T8" fmla="*/ 0 w 664"/>
                <a:gd name="T9" fmla="*/ 0 h 355"/>
                <a:gd name="T10" fmla="*/ 0 w 664"/>
                <a:gd name="T11" fmla="*/ 0 h 355"/>
                <a:gd name="T12" fmla="*/ 0 w 664"/>
                <a:gd name="T13" fmla="*/ 0 h 355"/>
                <a:gd name="T14" fmla="*/ 0 w 664"/>
                <a:gd name="T15" fmla="*/ 0 h 355"/>
                <a:gd name="T16" fmla="*/ 0 w 664"/>
                <a:gd name="T17" fmla="*/ 0 h 355"/>
                <a:gd name="T18" fmla="*/ 0 w 664"/>
                <a:gd name="T19" fmla="*/ 0 h 355"/>
                <a:gd name="T20" fmla="*/ 0 w 664"/>
                <a:gd name="T21" fmla="*/ 0 h 355"/>
                <a:gd name="T22" fmla="*/ 0 w 664"/>
                <a:gd name="T23" fmla="*/ 0 h 355"/>
                <a:gd name="T24" fmla="*/ 0 w 664"/>
                <a:gd name="T25" fmla="*/ 0 h 355"/>
                <a:gd name="T26" fmla="*/ 0 w 664"/>
                <a:gd name="T27" fmla="*/ 0 h 355"/>
                <a:gd name="T28" fmla="*/ 0 w 664"/>
                <a:gd name="T29" fmla="*/ 0 h 355"/>
                <a:gd name="T30" fmla="*/ 0 w 664"/>
                <a:gd name="T31" fmla="*/ 0 h 355"/>
                <a:gd name="T32" fmla="*/ 0 w 664"/>
                <a:gd name="T33" fmla="*/ 0 h 355"/>
                <a:gd name="T34" fmla="*/ 0 w 664"/>
                <a:gd name="T35" fmla="*/ 0 h 355"/>
                <a:gd name="T36" fmla="*/ 0 w 664"/>
                <a:gd name="T37" fmla="*/ 0 h 355"/>
                <a:gd name="T38" fmla="*/ 0 w 664"/>
                <a:gd name="T39" fmla="*/ 0 h 355"/>
                <a:gd name="T40" fmla="*/ 0 w 664"/>
                <a:gd name="T41" fmla="*/ 0 h 355"/>
                <a:gd name="T42" fmla="*/ 0 w 664"/>
                <a:gd name="T43" fmla="*/ 0 h 355"/>
                <a:gd name="T44" fmla="*/ 0 w 664"/>
                <a:gd name="T45" fmla="*/ 0 h 355"/>
                <a:gd name="T46" fmla="*/ 0 w 664"/>
                <a:gd name="T47" fmla="*/ 0 h 355"/>
                <a:gd name="T48" fmla="*/ 0 w 664"/>
                <a:gd name="T49" fmla="*/ 0 h 355"/>
                <a:gd name="T50" fmla="*/ 0 w 664"/>
                <a:gd name="T51" fmla="*/ 0 h 355"/>
                <a:gd name="T52" fmla="*/ 0 w 664"/>
                <a:gd name="T53" fmla="*/ 0 h 355"/>
                <a:gd name="T54" fmla="*/ 0 w 664"/>
                <a:gd name="T55" fmla="*/ 0 h 355"/>
                <a:gd name="T56" fmla="*/ 0 w 664"/>
                <a:gd name="T57" fmla="*/ 0 h 355"/>
                <a:gd name="T58" fmla="*/ 0 w 664"/>
                <a:gd name="T59" fmla="*/ 0 h 355"/>
                <a:gd name="T60" fmla="*/ 0 w 664"/>
                <a:gd name="T61" fmla="*/ 0 h 355"/>
                <a:gd name="T62" fmla="*/ 0 w 664"/>
                <a:gd name="T63" fmla="*/ 0 h 355"/>
                <a:gd name="T64" fmla="*/ 0 w 664"/>
                <a:gd name="T65" fmla="*/ 0 h 355"/>
                <a:gd name="T66" fmla="*/ 0 w 664"/>
                <a:gd name="T67" fmla="*/ 0 h 355"/>
                <a:gd name="T68" fmla="*/ 0 w 664"/>
                <a:gd name="T69" fmla="*/ 0 h 355"/>
                <a:gd name="T70" fmla="*/ 0 w 664"/>
                <a:gd name="T71" fmla="*/ 0 h 355"/>
                <a:gd name="T72" fmla="*/ 0 w 664"/>
                <a:gd name="T73" fmla="*/ 0 h 355"/>
                <a:gd name="T74" fmla="*/ 0 w 664"/>
                <a:gd name="T75" fmla="*/ 0 h 355"/>
                <a:gd name="T76" fmla="*/ 0 w 664"/>
                <a:gd name="T77" fmla="*/ 0 h 355"/>
                <a:gd name="T78" fmla="*/ 0 w 664"/>
                <a:gd name="T79" fmla="*/ 0 h 355"/>
                <a:gd name="T80" fmla="*/ 0 w 664"/>
                <a:gd name="T81" fmla="*/ 0 h 35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64"/>
                <a:gd name="T124" fmla="*/ 0 h 355"/>
                <a:gd name="T125" fmla="*/ 664 w 664"/>
                <a:gd name="T126" fmla="*/ 355 h 35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64" h="355">
                  <a:moveTo>
                    <a:pt x="249" y="0"/>
                  </a:moveTo>
                  <a:lnTo>
                    <a:pt x="208" y="0"/>
                  </a:lnTo>
                  <a:lnTo>
                    <a:pt x="173" y="16"/>
                  </a:lnTo>
                  <a:lnTo>
                    <a:pt x="142" y="31"/>
                  </a:lnTo>
                  <a:lnTo>
                    <a:pt x="117" y="46"/>
                  </a:lnTo>
                  <a:lnTo>
                    <a:pt x="92" y="56"/>
                  </a:lnTo>
                  <a:lnTo>
                    <a:pt x="66" y="66"/>
                  </a:lnTo>
                  <a:lnTo>
                    <a:pt x="36" y="66"/>
                  </a:lnTo>
                  <a:lnTo>
                    <a:pt x="0" y="61"/>
                  </a:lnTo>
                  <a:lnTo>
                    <a:pt x="5" y="66"/>
                  </a:lnTo>
                  <a:lnTo>
                    <a:pt x="11" y="76"/>
                  </a:lnTo>
                  <a:lnTo>
                    <a:pt x="21" y="86"/>
                  </a:lnTo>
                  <a:lnTo>
                    <a:pt x="31" y="92"/>
                  </a:lnTo>
                  <a:lnTo>
                    <a:pt x="46" y="97"/>
                  </a:lnTo>
                  <a:lnTo>
                    <a:pt x="56" y="102"/>
                  </a:lnTo>
                  <a:lnTo>
                    <a:pt x="71" y="107"/>
                  </a:lnTo>
                  <a:lnTo>
                    <a:pt x="87" y="102"/>
                  </a:lnTo>
                  <a:lnTo>
                    <a:pt x="97" y="81"/>
                  </a:lnTo>
                  <a:lnTo>
                    <a:pt x="112" y="97"/>
                  </a:lnTo>
                  <a:lnTo>
                    <a:pt x="142" y="61"/>
                  </a:lnTo>
                  <a:lnTo>
                    <a:pt x="147" y="81"/>
                  </a:lnTo>
                  <a:lnTo>
                    <a:pt x="173" y="76"/>
                  </a:lnTo>
                  <a:lnTo>
                    <a:pt x="178" y="51"/>
                  </a:lnTo>
                  <a:lnTo>
                    <a:pt x="193" y="66"/>
                  </a:lnTo>
                  <a:lnTo>
                    <a:pt x="218" y="31"/>
                  </a:lnTo>
                  <a:lnTo>
                    <a:pt x="223" y="41"/>
                  </a:lnTo>
                  <a:lnTo>
                    <a:pt x="233" y="51"/>
                  </a:lnTo>
                  <a:lnTo>
                    <a:pt x="243" y="56"/>
                  </a:lnTo>
                  <a:lnTo>
                    <a:pt x="249" y="66"/>
                  </a:lnTo>
                  <a:lnTo>
                    <a:pt x="259" y="71"/>
                  </a:lnTo>
                  <a:lnTo>
                    <a:pt x="269" y="81"/>
                  </a:lnTo>
                  <a:lnTo>
                    <a:pt x="274" y="86"/>
                  </a:lnTo>
                  <a:lnTo>
                    <a:pt x="279" y="102"/>
                  </a:lnTo>
                  <a:lnTo>
                    <a:pt x="289" y="132"/>
                  </a:lnTo>
                  <a:lnTo>
                    <a:pt x="304" y="167"/>
                  </a:lnTo>
                  <a:lnTo>
                    <a:pt x="319" y="213"/>
                  </a:lnTo>
                  <a:lnTo>
                    <a:pt x="340" y="254"/>
                  </a:lnTo>
                  <a:lnTo>
                    <a:pt x="355" y="274"/>
                  </a:lnTo>
                  <a:lnTo>
                    <a:pt x="370" y="294"/>
                  </a:lnTo>
                  <a:lnTo>
                    <a:pt x="385" y="309"/>
                  </a:lnTo>
                  <a:lnTo>
                    <a:pt x="400" y="325"/>
                  </a:lnTo>
                  <a:lnTo>
                    <a:pt x="426" y="340"/>
                  </a:lnTo>
                  <a:lnTo>
                    <a:pt x="446" y="350"/>
                  </a:lnTo>
                  <a:lnTo>
                    <a:pt x="471" y="355"/>
                  </a:lnTo>
                  <a:lnTo>
                    <a:pt x="502" y="355"/>
                  </a:lnTo>
                  <a:lnTo>
                    <a:pt x="507" y="269"/>
                  </a:lnTo>
                  <a:lnTo>
                    <a:pt x="527" y="355"/>
                  </a:lnTo>
                  <a:lnTo>
                    <a:pt x="547" y="350"/>
                  </a:lnTo>
                  <a:lnTo>
                    <a:pt x="557" y="269"/>
                  </a:lnTo>
                  <a:lnTo>
                    <a:pt x="578" y="345"/>
                  </a:lnTo>
                  <a:lnTo>
                    <a:pt x="598" y="238"/>
                  </a:lnTo>
                  <a:lnTo>
                    <a:pt x="623" y="319"/>
                  </a:lnTo>
                  <a:lnTo>
                    <a:pt x="639" y="243"/>
                  </a:lnTo>
                  <a:lnTo>
                    <a:pt x="654" y="294"/>
                  </a:lnTo>
                  <a:lnTo>
                    <a:pt x="654" y="269"/>
                  </a:lnTo>
                  <a:lnTo>
                    <a:pt x="659" y="238"/>
                  </a:lnTo>
                  <a:lnTo>
                    <a:pt x="659" y="208"/>
                  </a:lnTo>
                  <a:lnTo>
                    <a:pt x="664" y="173"/>
                  </a:lnTo>
                  <a:lnTo>
                    <a:pt x="664" y="137"/>
                  </a:lnTo>
                  <a:lnTo>
                    <a:pt x="664" y="107"/>
                  </a:lnTo>
                  <a:lnTo>
                    <a:pt x="664" y="76"/>
                  </a:lnTo>
                  <a:lnTo>
                    <a:pt x="659" y="51"/>
                  </a:lnTo>
                  <a:lnTo>
                    <a:pt x="639" y="76"/>
                  </a:lnTo>
                  <a:lnTo>
                    <a:pt x="613" y="97"/>
                  </a:lnTo>
                  <a:lnTo>
                    <a:pt x="593" y="112"/>
                  </a:lnTo>
                  <a:lnTo>
                    <a:pt x="573" y="127"/>
                  </a:lnTo>
                  <a:lnTo>
                    <a:pt x="552" y="137"/>
                  </a:lnTo>
                  <a:lnTo>
                    <a:pt x="532" y="142"/>
                  </a:lnTo>
                  <a:lnTo>
                    <a:pt x="512" y="147"/>
                  </a:lnTo>
                  <a:lnTo>
                    <a:pt x="492" y="152"/>
                  </a:lnTo>
                  <a:lnTo>
                    <a:pt x="476" y="147"/>
                  </a:lnTo>
                  <a:lnTo>
                    <a:pt x="461" y="142"/>
                  </a:lnTo>
                  <a:lnTo>
                    <a:pt x="446" y="137"/>
                  </a:lnTo>
                  <a:lnTo>
                    <a:pt x="436" y="127"/>
                  </a:lnTo>
                  <a:lnTo>
                    <a:pt x="416" y="102"/>
                  </a:lnTo>
                  <a:lnTo>
                    <a:pt x="395" y="76"/>
                  </a:lnTo>
                  <a:lnTo>
                    <a:pt x="375" y="46"/>
                  </a:lnTo>
                  <a:lnTo>
                    <a:pt x="345" y="21"/>
                  </a:lnTo>
                  <a:lnTo>
                    <a:pt x="330" y="10"/>
                  </a:lnTo>
                  <a:lnTo>
                    <a:pt x="304" y="5"/>
                  </a:lnTo>
                  <a:lnTo>
                    <a:pt x="279" y="0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573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62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85875" y="357188"/>
            <a:ext cx="7643813" cy="4000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685800">
              <a:defRPr/>
            </a:pPr>
            <a:r>
              <a:rPr lang="ru-RU" sz="2000" b="1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на 2024 год по инвестиционной программе</a:t>
            </a:r>
          </a:p>
        </p:txBody>
      </p:sp>
      <p:grpSp>
        <p:nvGrpSpPr>
          <p:cNvPr id="2" name="Group 4"/>
          <p:cNvGrpSpPr>
            <a:grpSpLocks noGrp="1"/>
          </p:cNvGrpSpPr>
          <p:nvPr/>
        </p:nvGrpSpPr>
        <p:grpSpPr bwMode="auto">
          <a:xfrm>
            <a:off x="285750" y="214313"/>
            <a:ext cx="757238" cy="582612"/>
            <a:chOff x="325" y="175"/>
            <a:chExt cx="871" cy="612"/>
          </a:xfrm>
        </p:grpSpPr>
        <p:sp>
          <p:nvSpPr>
            <p:cNvPr id="15392" name="AutoShape 5"/>
            <p:cNvSpPr>
              <a:spLocks noChangeArrowheads="1"/>
            </p:cNvSpPr>
            <p:nvPr/>
          </p:nvSpPr>
          <p:spPr bwMode="auto">
            <a:xfrm>
              <a:off x="326" y="531"/>
              <a:ext cx="870" cy="256"/>
            </a:xfrm>
            <a:custGeom>
              <a:avLst/>
              <a:gdLst>
                <a:gd name="T0" fmla="*/ 0 w 3267"/>
                <a:gd name="T1" fmla="*/ 0 h 978"/>
                <a:gd name="T2" fmla="*/ 0 w 3267"/>
                <a:gd name="T3" fmla="*/ 0 h 978"/>
                <a:gd name="T4" fmla="*/ 0 w 3267"/>
                <a:gd name="T5" fmla="*/ 0 h 978"/>
                <a:gd name="T6" fmla="*/ 0 w 3267"/>
                <a:gd name="T7" fmla="*/ 0 h 978"/>
                <a:gd name="T8" fmla="*/ 0 w 3267"/>
                <a:gd name="T9" fmla="*/ 0 h 978"/>
                <a:gd name="T10" fmla="*/ 0 w 3267"/>
                <a:gd name="T11" fmla="*/ 0 h 978"/>
                <a:gd name="T12" fmla="*/ 0 w 3267"/>
                <a:gd name="T13" fmla="*/ 0 h 978"/>
                <a:gd name="T14" fmla="*/ 0 w 3267"/>
                <a:gd name="T15" fmla="*/ 0 h 978"/>
                <a:gd name="T16" fmla="*/ 0 w 3267"/>
                <a:gd name="T17" fmla="*/ 0 h 978"/>
                <a:gd name="T18" fmla="*/ 0 w 3267"/>
                <a:gd name="T19" fmla="*/ 0 h 978"/>
                <a:gd name="T20" fmla="*/ 0 w 3267"/>
                <a:gd name="T21" fmla="*/ 0 h 978"/>
                <a:gd name="T22" fmla="*/ 0 w 3267"/>
                <a:gd name="T23" fmla="*/ 0 h 978"/>
                <a:gd name="T24" fmla="*/ 0 w 3267"/>
                <a:gd name="T25" fmla="*/ 0 h 978"/>
                <a:gd name="T26" fmla="*/ 0 w 3267"/>
                <a:gd name="T27" fmla="*/ 0 h 978"/>
                <a:gd name="T28" fmla="*/ 0 w 3267"/>
                <a:gd name="T29" fmla="*/ 0 h 978"/>
                <a:gd name="T30" fmla="*/ 0 w 3267"/>
                <a:gd name="T31" fmla="*/ 0 h 978"/>
                <a:gd name="T32" fmla="*/ 0 w 3267"/>
                <a:gd name="T33" fmla="*/ 0 h 978"/>
                <a:gd name="T34" fmla="*/ 0 w 3267"/>
                <a:gd name="T35" fmla="*/ 0 h 978"/>
                <a:gd name="T36" fmla="*/ 0 w 3267"/>
                <a:gd name="T37" fmla="*/ 0 h 978"/>
                <a:gd name="T38" fmla="*/ 0 w 3267"/>
                <a:gd name="T39" fmla="*/ 0 h 978"/>
                <a:gd name="T40" fmla="*/ 0 w 3267"/>
                <a:gd name="T41" fmla="*/ 0 h 978"/>
                <a:gd name="T42" fmla="*/ 0 w 3267"/>
                <a:gd name="T43" fmla="*/ 0 h 978"/>
                <a:gd name="T44" fmla="*/ 0 w 3267"/>
                <a:gd name="T45" fmla="*/ 0 h 978"/>
                <a:gd name="T46" fmla="*/ 0 w 3267"/>
                <a:gd name="T47" fmla="*/ 0 h 978"/>
                <a:gd name="T48" fmla="*/ 0 w 3267"/>
                <a:gd name="T49" fmla="*/ 0 h 978"/>
                <a:gd name="T50" fmla="*/ 0 w 3267"/>
                <a:gd name="T51" fmla="*/ 0 h 978"/>
                <a:gd name="T52" fmla="*/ 0 w 3267"/>
                <a:gd name="T53" fmla="*/ 0 h 978"/>
                <a:gd name="T54" fmla="*/ 0 w 3267"/>
                <a:gd name="T55" fmla="*/ 0 h 978"/>
                <a:gd name="T56" fmla="*/ 0 w 3267"/>
                <a:gd name="T57" fmla="*/ 0 h 978"/>
                <a:gd name="T58" fmla="*/ 0 w 3267"/>
                <a:gd name="T59" fmla="*/ 0 h 978"/>
                <a:gd name="T60" fmla="*/ 0 w 3267"/>
                <a:gd name="T61" fmla="*/ 0 h 978"/>
                <a:gd name="T62" fmla="*/ 0 w 3267"/>
                <a:gd name="T63" fmla="*/ 0 h 978"/>
                <a:gd name="T64" fmla="*/ 0 w 3267"/>
                <a:gd name="T65" fmla="*/ 0 h 978"/>
                <a:gd name="T66" fmla="*/ 0 w 3267"/>
                <a:gd name="T67" fmla="*/ 0 h 978"/>
                <a:gd name="T68" fmla="*/ 0 w 3267"/>
                <a:gd name="T69" fmla="*/ 0 h 978"/>
                <a:gd name="T70" fmla="*/ 0 w 3267"/>
                <a:gd name="T71" fmla="*/ 0 h 978"/>
                <a:gd name="T72" fmla="*/ 0 w 3267"/>
                <a:gd name="T73" fmla="*/ 0 h 978"/>
                <a:gd name="T74" fmla="*/ 0 w 3267"/>
                <a:gd name="T75" fmla="*/ 0 h 978"/>
                <a:gd name="T76" fmla="*/ 0 w 3267"/>
                <a:gd name="T77" fmla="*/ 0 h 978"/>
                <a:gd name="T78" fmla="*/ 0 w 3267"/>
                <a:gd name="T79" fmla="*/ 0 h 978"/>
                <a:gd name="T80" fmla="*/ 0 w 3267"/>
                <a:gd name="T81" fmla="*/ 0 h 978"/>
                <a:gd name="T82" fmla="*/ 0 w 3267"/>
                <a:gd name="T83" fmla="*/ 0 h 978"/>
                <a:gd name="T84" fmla="*/ 0 w 3267"/>
                <a:gd name="T85" fmla="*/ 0 h 978"/>
                <a:gd name="T86" fmla="*/ 0 w 3267"/>
                <a:gd name="T87" fmla="*/ 0 h 978"/>
                <a:gd name="T88" fmla="*/ 0 w 3267"/>
                <a:gd name="T89" fmla="*/ 0 h 978"/>
                <a:gd name="T90" fmla="*/ 0 w 3267"/>
                <a:gd name="T91" fmla="*/ 0 h 978"/>
                <a:gd name="T92" fmla="*/ 0 w 3267"/>
                <a:gd name="T93" fmla="*/ 0 h 97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67"/>
                <a:gd name="T142" fmla="*/ 0 h 978"/>
                <a:gd name="T143" fmla="*/ 3267 w 3267"/>
                <a:gd name="T144" fmla="*/ 978 h 97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67" h="978">
                  <a:moveTo>
                    <a:pt x="0" y="957"/>
                  </a:moveTo>
                  <a:lnTo>
                    <a:pt x="0" y="15"/>
                  </a:lnTo>
                  <a:lnTo>
                    <a:pt x="335" y="15"/>
                  </a:lnTo>
                  <a:lnTo>
                    <a:pt x="335" y="420"/>
                  </a:lnTo>
                  <a:lnTo>
                    <a:pt x="547" y="15"/>
                  </a:lnTo>
                  <a:lnTo>
                    <a:pt x="927" y="15"/>
                  </a:lnTo>
                  <a:lnTo>
                    <a:pt x="643" y="481"/>
                  </a:lnTo>
                  <a:lnTo>
                    <a:pt x="968" y="957"/>
                  </a:lnTo>
                  <a:lnTo>
                    <a:pt x="557" y="957"/>
                  </a:lnTo>
                  <a:lnTo>
                    <a:pt x="335" y="562"/>
                  </a:lnTo>
                  <a:lnTo>
                    <a:pt x="335" y="957"/>
                  </a:lnTo>
                  <a:lnTo>
                    <a:pt x="0" y="957"/>
                  </a:lnTo>
                  <a:close/>
                  <a:moveTo>
                    <a:pt x="1104" y="957"/>
                  </a:moveTo>
                  <a:lnTo>
                    <a:pt x="1104" y="324"/>
                  </a:lnTo>
                  <a:lnTo>
                    <a:pt x="917" y="324"/>
                  </a:lnTo>
                  <a:lnTo>
                    <a:pt x="917" y="15"/>
                  </a:lnTo>
                  <a:lnTo>
                    <a:pt x="1626" y="15"/>
                  </a:lnTo>
                  <a:lnTo>
                    <a:pt x="1626" y="324"/>
                  </a:lnTo>
                  <a:lnTo>
                    <a:pt x="1439" y="324"/>
                  </a:lnTo>
                  <a:lnTo>
                    <a:pt x="1439" y="957"/>
                  </a:lnTo>
                  <a:lnTo>
                    <a:pt x="1104" y="957"/>
                  </a:lnTo>
                  <a:close/>
                  <a:moveTo>
                    <a:pt x="1930" y="603"/>
                  </a:moveTo>
                  <a:lnTo>
                    <a:pt x="1758" y="603"/>
                  </a:lnTo>
                  <a:lnTo>
                    <a:pt x="1758" y="365"/>
                  </a:lnTo>
                  <a:lnTo>
                    <a:pt x="1925" y="365"/>
                  </a:lnTo>
                  <a:lnTo>
                    <a:pt x="1915" y="350"/>
                  </a:lnTo>
                  <a:lnTo>
                    <a:pt x="1899" y="339"/>
                  </a:lnTo>
                  <a:lnTo>
                    <a:pt x="1879" y="324"/>
                  </a:lnTo>
                  <a:lnTo>
                    <a:pt x="1864" y="319"/>
                  </a:lnTo>
                  <a:lnTo>
                    <a:pt x="1844" y="309"/>
                  </a:lnTo>
                  <a:lnTo>
                    <a:pt x="1823" y="304"/>
                  </a:lnTo>
                  <a:lnTo>
                    <a:pt x="1803" y="304"/>
                  </a:lnTo>
                  <a:lnTo>
                    <a:pt x="1783" y="304"/>
                  </a:lnTo>
                  <a:lnTo>
                    <a:pt x="1758" y="304"/>
                  </a:lnTo>
                  <a:lnTo>
                    <a:pt x="1727" y="309"/>
                  </a:lnTo>
                  <a:lnTo>
                    <a:pt x="1702" y="314"/>
                  </a:lnTo>
                  <a:lnTo>
                    <a:pt x="1682" y="324"/>
                  </a:lnTo>
                  <a:lnTo>
                    <a:pt x="1656" y="339"/>
                  </a:lnTo>
                  <a:lnTo>
                    <a:pt x="1631" y="355"/>
                  </a:lnTo>
                  <a:lnTo>
                    <a:pt x="1611" y="370"/>
                  </a:lnTo>
                  <a:lnTo>
                    <a:pt x="1585" y="390"/>
                  </a:lnTo>
                  <a:lnTo>
                    <a:pt x="1585" y="41"/>
                  </a:lnTo>
                  <a:lnTo>
                    <a:pt x="1616" y="30"/>
                  </a:lnTo>
                  <a:lnTo>
                    <a:pt x="1646" y="25"/>
                  </a:lnTo>
                  <a:lnTo>
                    <a:pt x="1677" y="15"/>
                  </a:lnTo>
                  <a:lnTo>
                    <a:pt x="1702" y="10"/>
                  </a:lnTo>
                  <a:lnTo>
                    <a:pt x="1732" y="5"/>
                  </a:lnTo>
                  <a:lnTo>
                    <a:pt x="1763" y="0"/>
                  </a:lnTo>
                  <a:lnTo>
                    <a:pt x="1788" y="0"/>
                  </a:lnTo>
                  <a:lnTo>
                    <a:pt x="1818" y="0"/>
                  </a:lnTo>
                  <a:lnTo>
                    <a:pt x="1849" y="0"/>
                  </a:lnTo>
                  <a:lnTo>
                    <a:pt x="1879" y="0"/>
                  </a:lnTo>
                  <a:lnTo>
                    <a:pt x="1910" y="5"/>
                  </a:lnTo>
                  <a:lnTo>
                    <a:pt x="1935" y="10"/>
                  </a:lnTo>
                  <a:lnTo>
                    <a:pt x="1965" y="15"/>
                  </a:lnTo>
                  <a:lnTo>
                    <a:pt x="1991" y="20"/>
                  </a:lnTo>
                  <a:lnTo>
                    <a:pt x="2016" y="30"/>
                  </a:lnTo>
                  <a:lnTo>
                    <a:pt x="2036" y="41"/>
                  </a:lnTo>
                  <a:lnTo>
                    <a:pt x="2061" y="51"/>
                  </a:lnTo>
                  <a:lnTo>
                    <a:pt x="2082" y="61"/>
                  </a:lnTo>
                  <a:lnTo>
                    <a:pt x="2107" y="76"/>
                  </a:lnTo>
                  <a:lnTo>
                    <a:pt x="2127" y="86"/>
                  </a:lnTo>
                  <a:lnTo>
                    <a:pt x="2142" y="101"/>
                  </a:lnTo>
                  <a:lnTo>
                    <a:pt x="2163" y="117"/>
                  </a:lnTo>
                  <a:lnTo>
                    <a:pt x="2178" y="132"/>
                  </a:lnTo>
                  <a:lnTo>
                    <a:pt x="2193" y="152"/>
                  </a:lnTo>
                  <a:lnTo>
                    <a:pt x="2208" y="167"/>
                  </a:lnTo>
                  <a:lnTo>
                    <a:pt x="2224" y="187"/>
                  </a:lnTo>
                  <a:lnTo>
                    <a:pt x="2234" y="208"/>
                  </a:lnTo>
                  <a:lnTo>
                    <a:pt x="2249" y="228"/>
                  </a:lnTo>
                  <a:lnTo>
                    <a:pt x="2259" y="243"/>
                  </a:lnTo>
                  <a:lnTo>
                    <a:pt x="2269" y="269"/>
                  </a:lnTo>
                  <a:lnTo>
                    <a:pt x="2274" y="289"/>
                  </a:lnTo>
                  <a:lnTo>
                    <a:pt x="2284" y="309"/>
                  </a:lnTo>
                  <a:lnTo>
                    <a:pt x="2289" y="329"/>
                  </a:lnTo>
                  <a:lnTo>
                    <a:pt x="2294" y="355"/>
                  </a:lnTo>
                  <a:lnTo>
                    <a:pt x="2299" y="375"/>
                  </a:lnTo>
                  <a:lnTo>
                    <a:pt x="2305" y="395"/>
                  </a:lnTo>
                  <a:lnTo>
                    <a:pt x="2310" y="420"/>
                  </a:lnTo>
                  <a:lnTo>
                    <a:pt x="2310" y="441"/>
                  </a:lnTo>
                  <a:lnTo>
                    <a:pt x="2310" y="466"/>
                  </a:lnTo>
                  <a:lnTo>
                    <a:pt x="2310" y="491"/>
                  </a:lnTo>
                  <a:lnTo>
                    <a:pt x="2310" y="527"/>
                  </a:lnTo>
                  <a:lnTo>
                    <a:pt x="2310" y="567"/>
                  </a:lnTo>
                  <a:lnTo>
                    <a:pt x="2299" y="603"/>
                  </a:lnTo>
                  <a:lnTo>
                    <a:pt x="2294" y="638"/>
                  </a:lnTo>
                  <a:lnTo>
                    <a:pt x="2284" y="669"/>
                  </a:lnTo>
                  <a:lnTo>
                    <a:pt x="2274" y="699"/>
                  </a:lnTo>
                  <a:lnTo>
                    <a:pt x="2259" y="729"/>
                  </a:lnTo>
                  <a:lnTo>
                    <a:pt x="2239" y="760"/>
                  </a:lnTo>
                  <a:lnTo>
                    <a:pt x="2224" y="785"/>
                  </a:lnTo>
                  <a:lnTo>
                    <a:pt x="2203" y="811"/>
                  </a:lnTo>
                  <a:lnTo>
                    <a:pt x="2183" y="836"/>
                  </a:lnTo>
                  <a:lnTo>
                    <a:pt x="2158" y="856"/>
                  </a:lnTo>
                  <a:lnTo>
                    <a:pt x="2137" y="876"/>
                  </a:lnTo>
                  <a:lnTo>
                    <a:pt x="2112" y="892"/>
                  </a:lnTo>
                  <a:lnTo>
                    <a:pt x="2082" y="912"/>
                  </a:lnTo>
                  <a:lnTo>
                    <a:pt x="2056" y="927"/>
                  </a:lnTo>
                  <a:lnTo>
                    <a:pt x="2026" y="937"/>
                  </a:lnTo>
                  <a:lnTo>
                    <a:pt x="1996" y="947"/>
                  </a:lnTo>
                  <a:lnTo>
                    <a:pt x="1965" y="957"/>
                  </a:lnTo>
                  <a:lnTo>
                    <a:pt x="1940" y="968"/>
                  </a:lnTo>
                  <a:lnTo>
                    <a:pt x="1910" y="973"/>
                  </a:lnTo>
                  <a:lnTo>
                    <a:pt x="1879" y="978"/>
                  </a:lnTo>
                  <a:lnTo>
                    <a:pt x="1844" y="978"/>
                  </a:lnTo>
                  <a:lnTo>
                    <a:pt x="1813" y="978"/>
                  </a:lnTo>
                  <a:lnTo>
                    <a:pt x="1793" y="978"/>
                  </a:lnTo>
                  <a:lnTo>
                    <a:pt x="1768" y="978"/>
                  </a:lnTo>
                  <a:lnTo>
                    <a:pt x="1747" y="973"/>
                  </a:lnTo>
                  <a:lnTo>
                    <a:pt x="1717" y="968"/>
                  </a:lnTo>
                  <a:lnTo>
                    <a:pt x="1692" y="962"/>
                  </a:lnTo>
                  <a:lnTo>
                    <a:pt x="1656" y="957"/>
                  </a:lnTo>
                  <a:lnTo>
                    <a:pt x="1626" y="947"/>
                  </a:lnTo>
                  <a:lnTo>
                    <a:pt x="1590" y="937"/>
                  </a:lnTo>
                  <a:lnTo>
                    <a:pt x="1580" y="583"/>
                  </a:lnTo>
                  <a:lnTo>
                    <a:pt x="1606" y="603"/>
                  </a:lnTo>
                  <a:lnTo>
                    <a:pt x="1636" y="623"/>
                  </a:lnTo>
                  <a:lnTo>
                    <a:pt x="1661" y="638"/>
                  </a:lnTo>
                  <a:lnTo>
                    <a:pt x="1687" y="648"/>
                  </a:lnTo>
                  <a:lnTo>
                    <a:pt x="1712" y="659"/>
                  </a:lnTo>
                  <a:lnTo>
                    <a:pt x="1742" y="664"/>
                  </a:lnTo>
                  <a:lnTo>
                    <a:pt x="1768" y="669"/>
                  </a:lnTo>
                  <a:lnTo>
                    <a:pt x="1793" y="669"/>
                  </a:lnTo>
                  <a:lnTo>
                    <a:pt x="1813" y="669"/>
                  </a:lnTo>
                  <a:lnTo>
                    <a:pt x="1839" y="669"/>
                  </a:lnTo>
                  <a:lnTo>
                    <a:pt x="1854" y="664"/>
                  </a:lnTo>
                  <a:lnTo>
                    <a:pt x="1874" y="653"/>
                  </a:lnTo>
                  <a:lnTo>
                    <a:pt x="1889" y="643"/>
                  </a:lnTo>
                  <a:lnTo>
                    <a:pt x="1904" y="633"/>
                  </a:lnTo>
                  <a:lnTo>
                    <a:pt x="1920" y="618"/>
                  </a:lnTo>
                  <a:lnTo>
                    <a:pt x="1930" y="603"/>
                  </a:lnTo>
                  <a:close/>
                  <a:moveTo>
                    <a:pt x="2299" y="957"/>
                  </a:moveTo>
                  <a:lnTo>
                    <a:pt x="2299" y="15"/>
                  </a:lnTo>
                  <a:lnTo>
                    <a:pt x="2629" y="15"/>
                  </a:lnTo>
                  <a:lnTo>
                    <a:pt x="2629" y="420"/>
                  </a:lnTo>
                  <a:lnTo>
                    <a:pt x="2841" y="15"/>
                  </a:lnTo>
                  <a:lnTo>
                    <a:pt x="3226" y="15"/>
                  </a:lnTo>
                  <a:lnTo>
                    <a:pt x="2943" y="481"/>
                  </a:lnTo>
                  <a:lnTo>
                    <a:pt x="3267" y="957"/>
                  </a:lnTo>
                  <a:lnTo>
                    <a:pt x="2857" y="957"/>
                  </a:lnTo>
                  <a:lnTo>
                    <a:pt x="2629" y="562"/>
                  </a:lnTo>
                  <a:lnTo>
                    <a:pt x="2629" y="957"/>
                  </a:lnTo>
                  <a:lnTo>
                    <a:pt x="2299" y="957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3" name="Rectangle 6"/>
            <p:cNvSpPr>
              <a:spLocks noChangeArrowheads="1"/>
            </p:cNvSpPr>
            <p:nvPr/>
          </p:nvSpPr>
          <p:spPr bwMode="auto">
            <a:xfrm>
              <a:off x="325" y="242"/>
              <a:ext cx="89" cy="527"/>
            </a:xfrm>
            <a:prstGeom prst="rect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5394" name="AutoShape 7"/>
            <p:cNvSpPr>
              <a:spLocks noChangeArrowheads="1"/>
            </p:cNvSpPr>
            <p:nvPr/>
          </p:nvSpPr>
          <p:spPr bwMode="auto">
            <a:xfrm rot="-120000">
              <a:off x="365" y="178"/>
              <a:ext cx="175" cy="91"/>
            </a:xfrm>
            <a:custGeom>
              <a:avLst/>
              <a:gdLst>
                <a:gd name="T0" fmla="*/ 0 w 664"/>
                <a:gd name="T1" fmla="*/ 0 h 355"/>
                <a:gd name="T2" fmla="*/ 0 w 664"/>
                <a:gd name="T3" fmla="*/ 0 h 355"/>
                <a:gd name="T4" fmla="*/ 0 w 664"/>
                <a:gd name="T5" fmla="*/ 0 h 355"/>
                <a:gd name="T6" fmla="*/ 0 w 664"/>
                <a:gd name="T7" fmla="*/ 0 h 355"/>
                <a:gd name="T8" fmla="*/ 0 w 664"/>
                <a:gd name="T9" fmla="*/ 0 h 355"/>
                <a:gd name="T10" fmla="*/ 0 w 664"/>
                <a:gd name="T11" fmla="*/ 0 h 355"/>
                <a:gd name="T12" fmla="*/ 0 w 664"/>
                <a:gd name="T13" fmla="*/ 0 h 355"/>
                <a:gd name="T14" fmla="*/ 0 w 664"/>
                <a:gd name="T15" fmla="*/ 0 h 355"/>
                <a:gd name="T16" fmla="*/ 0 w 664"/>
                <a:gd name="T17" fmla="*/ 0 h 355"/>
                <a:gd name="T18" fmla="*/ 0 w 664"/>
                <a:gd name="T19" fmla="*/ 0 h 355"/>
                <a:gd name="T20" fmla="*/ 0 w 664"/>
                <a:gd name="T21" fmla="*/ 0 h 355"/>
                <a:gd name="T22" fmla="*/ 0 w 664"/>
                <a:gd name="T23" fmla="*/ 0 h 355"/>
                <a:gd name="T24" fmla="*/ 0 w 664"/>
                <a:gd name="T25" fmla="*/ 0 h 355"/>
                <a:gd name="T26" fmla="*/ 0 w 664"/>
                <a:gd name="T27" fmla="*/ 0 h 355"/>
                <a:gd name="T28" fmla="*/ 0 w 664"/>
                <a:gd name="T29" fmla="*/ 0 h 355"/>
                <a:gd name="T30" fmla="*/ 0 w 664"/>
                <a:gd name="T31" fmla="*/ 0 h 355"/>
                <a:gd name="T32" fmla="*/ 0 w 664"/>
                <a:gd name="T33" fmla="*/ 0 h 355"/>
                <a:gd name="T34" fmla="*/ 0 w 664"/>
                <a:gd name="T35" fmla="*/ 0 h 355"/>
                <a:gd name="T36" fmla="*/ 0 w 664"/>
                <a:gd name="T37" fmla="*/ 0 h 355"/>
                <a:gd name="T38" fmla="*/ 0 w 664"/>
                <a:gd name="T39" fmla="*/ 0 h 355"/>
                <a:gd name="T40" fmla="*/ 0 w 664"/>
                <a:gd name="T41" fmla="*/ 0 h 355"/>
                <a:gd name="T42" fmla="*/ 0 w 664"/>
                <a:gd name="T43" fmla="*/ 0 h 355"/>
                <a:gd name="T44" fmla="*/ 0 w 664"/>
                <a:gd name="T45" fmla="*/ 0 h 355"/>
                <a:gd name="T46" fmla="*/ 0 w 664"/>
                <a:gd name="T47" fmla="*/ 0 h 355"/>
                <a:gd name="T48" fmla="*/ 0 w 664"/>
                <a:gd name="T49" fmla="*/ 0 h 355"/>
                <a:gd name="T50" fmla="*/ 0 w 664"/>
                <a:gd name="T51" fmla="*/ 0 h 355"/>
                <a:gd name="T52" fmla="*/ 0 w 664"/>
                <a:gd name="T53" fmla="*/ 0 h 355"/>
                <a:gd name="T54" fmla="*/ 0 w 664"/>
                <a:gd name="T55" fmla="*/ 0 h 355"/>
                <a:gd name="T56" fmla="*/ 0 w 664"/>
                <a:gd name="T57" fmla="*/ 0 h 355"/>
                <a:gd name="T58" fmla="*/ 0 w 664"/>
                <a:gd name="T59" fmla="*/ 0 h 355"/>
                <a:gd name="T60" fmla="*/ 0 w 664"/>
                <a:gd name="T61" fmla="*/ 0 h 355"/>
                <a:gd name="T62" fmla="*/ 0 w 664"/>
                <a:gd name="T63" fmla="*/ 0 h 355"/>
                <a:gd name="T64" fmla="*/ 0 w 664"/>
                <a:gd name="T65" fmla="*/ 0 h 355"/>
                <a:gd name="T66" fmla="*/ 0 w 664"/>
                <a:gd name="T67" fmla="*/ 0 h 355"/>
                <a:gd name="T68" fmla="*/ 0 w 664"/>
                <a:gd name="T69" fmla="*/ 0 h 355"/>
                <a:gd name="T70" fmla="*/ 0 w 664"/>
                <a:gd name="T71" fmla="*/ 0 h 355"/>
                <a:gd name="T72" fmla="*/ 0 w 664"/>
                <a:gd name="T73" fmla="*/ 0 h 355"/>
                <a:gd name="T74" fmla="*/ 0 w 664"/>
                <a:gd name="T75" fmla="*/ 0 h 355"/>
                <a:gd name="T76" fmla="*/ 0 w 664"/>
                <a:gd name="T77" fmla="*/ 0 h 355"/>
                <a:gd name="T78" fmla="*/ 0 w 664"/>
                <a:gd name="T79" fmla="*/ 0 h 355"/>
                <a:gd name="T80" fmla="*/ 0 w 664"/>
                <a:gd name="T81" fmla="*/ 0 h 35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64"/>
                <a:gd name="T124" fmla="*/ 0 h 355"/>
                <a:gd name="T125" fmla="*/ 664 w 664"/>
                <a:gd name="T126" fmla="*/ 355 h 35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64" h="355">
                  <a:moveTo>
                    <a:pt x="249" y="0"/>
                  </a:moveTo>
                  <a:lnTo>
                    <a:pt x="208" y="0"/>
                  </a:lnTo>
                  <a:lnTo>
                    <a:pt x="173" y="16"/>
                  </a:lnTo>
                  <a:lnTo>
                    <a:pt x="142" y="31"/>
                  </a:lnTo>
                  <a:lnTo>
                    <a:pt x="117" y="46"/>
                  </a:lnTo>
                  <a:lnTo>
                    <a:pt x="92" y="56"/>
                  </a:lnTo>
                  <a:lnTo>
                    <a:pt x="66" y="66"/>
                  </a:lnTo>
                  <a:lnTo>
                    <a:pt x="36" y="66"/>
                  </a:lnTo>
                  <a:lnTo>
                    <a:pt x="0" y="61"/>
                  </a:lnTo>
                  <a:lnTo>
                    <a:pt x="5" y="66"/>
                  </a:lnTo>
                  <a:lnTo>
                    <a:pt x="11" y="76"/>
                  </a:lnTo>
                  <a:lnTo>
                    <a:pt x="21" y="86"/>
                  </a:lnTo>
                  <a:lnTo>
                    <a:pt x="31" y="92"/>
                  </a:lnTo>
                  <a:lnTo>
                    <a:pt x="46" y="97"/>
                  </a:lnTo>
                  <a:lnTo>
                    <a:pt x="56" y="102"/>
                  </a:lnTo>
                  <a:lnTo>
                    <a:pt x="71" y="107"/>
                  </a:lnTo>
                  <a:lnTo>
                    <a:pt x="87" y="102"/>
                  </a:lnTo>
                  <a:lnTo>
                    <a:pt x="97" y="81"/>
                  </a:lnTo>
                  <a:lnTo>
                    <a:pt x="112" y="97"/>
                  </a:lnTo>
                  <a:lnTo>
                    <a:pt x="142" y="61"/>
                  </a:lnTo>
                  <a:lnTo>
                    <a:pt x="147" y="81"/>
                  </a:lnTo>
                  <a:lnTo>
                    <a:pt x="173" y="76"/>
                  </a:lnTo>
                  <a:lnTo>
                    <a:pt x="178" y="51"/>
                  </a:lnTo>
                  <a:lnTo>
                    <a:pt x="193" y="66"/>
                  </a:lnTo>
                  <a:lnTo>
                    <a:pt x="218" y="31"/>
                  </a:lnTo>
                  <a:lnTo>
                    <a:pt x="223" y="41"/>
                  </a:lnTo>
                  <a:lnTo>
                    <a:pt x="233" y="51"/>
                  </a:lnTo>
                  <a:lnTo>
                    <a:pt x="243" y="56"/>
                  </a:lnTo>
                  <a:lnTo>
                    <a:pt x="249" y="66"/>
                  </a:lnTo>
                  <a:lnTo>
                    <a:pt x="259" y="71"/>
                  </a:lnTo>
                  <a:lnTo>
                    <a:pt x="269" y="81"/>
                  </a:lnTo>
                  <a:lnTo>
                    <a:pt x="274" y="86"/>
                  </a:lnTo>
                  <a:lnTo>
                    <a:pt x="279" y="102"/>
                  </a:lnTo>
                  <a:lnTo>
                    <a:pt x="289" y="132"/>
                  </a:lnTo>
                  <a:lnTo>
                    <a:pt x="304" y="167"/>
                  </a:lnTo>
                  <a:lnTo>
                    <a:pt x="319" y="213"/>
                  </a:lnTo>
                  <a:lnTo>
                    <a:pt x="340" y="254"/>
                  </a:lnTo>
                  <a:lnTo>
                    <a:pt x="355" y="274"/>
                  </a:lnTo>
                  <a:lnTo>
                    <a:pt x="370" y="294"/>
                  </a:lnTo>
                  <a:lnTo>
                    <a:pt x="385" y="309"/>
                  </a:lnTo>
                  <a:lnTo>
                    <a:pt x="400" y="325"/>
                  </a:lnTo>
                  <a:lnTo>
                    <a:pt x="426" y="340"/>
                  </a:lnTo>
                  <a:lnTo>
                    <a:pt x="446" y="350"/>
                  </a:lnTo>
                  <a:lnTo>
                    <a:pt x="471" y="355"/>
                  </a:lnTo>
                  <a:lnTo>
                    <a:pt x="502" y="355"/>
                  </a:lnTo>
                  <a:lnTo>
                    <a:pt x="507" y="269"/>
                  </a:lnTo>
                  <a:lnTo>
                    <a:pt x="527" y="355"/>
                  </a:lnTo>
                  <a:lnTo>
                    <a:pt x="547" y="350"/>
                  </a:lnTo>
                  <a:lnTo>
                    <a:pt x="557" y="269"/>
                  </a:lnTo>
                  <a:lnTo>
                    <a:pt x="578" y="345"/>
                  </a:lnTo>
                  <a:lnTo>
                    <a:pt x="598" y="238"/>
                  </a:lnTo>
                  <a:lnTo>
                    <a:pt x="623" y="319"/>
                  </a:lnTo>
                  <a:lnTo>
                    <a:pt x="639" y="243"/>
                  </a:lnTo>
                  <a:lnTo>
                    <a:pt x="654" y="294"/>
                  </a:lnTo>
                  <a:lnTo>
                    <a:pt x="654" y="269"/>
                  </a:lnTo>
                  <a:lnTo>
                    <a:pt x="659" y="238"/>
                  </a:lnTo>
                  <a:lnTo>
                    <a:pt x="659" y="208"/>
                  </a:lnTo>
                  <a:lnTo>
                    <a:pt x="664" y="173"/>
                  </a:lnTo>
                  <a:lnTo>
                    <a:pt x="664" y="137"/>
                  </a:lnTo>
                  <a:lnTo>
                    <a:pt x="664" y="107"/>
                  </a:lnTo>
                  <a:lnTo>
                    <a:pt x="664" y="76"/>
                  </a:lnTo>
                  <a:lnTo>
                    <a:pt x="659" y="51"/>
                  </a:lnTo>
                  <a:lnTo>
                    <a:pt x="639" y="76"/>
                  </a:lnTo>
                  <a:lnTo>
                    <a:pt x="613" y="97"/>
                  </a:lnTo>
                  <a:lnTo>
                    <a:pt x="593" y="112"/>
                  </a:lnTo>
                  <a:lnTo>
                    <a:pt x="573" y="127"/>
                  </a:lnTo>
                  <a:lnTo>
                    <a:pt x="552" y="137"/>
                  </a:lnTo>
                  <a:lnTo>
                    <a:pt x="532" y="142"/>
                  </a:lnTo>
                  <a:lnTo>
                    <a:pt x="512" y="147"/>
                  </a:lnTo>
                  <a:lnTo>
                    <a:pt x="492" y="152"/>
                  </a:lnTo>
                  <a:lnTo>
                    <a:pt x="476" y="147"/>
                  </a:lnTo>
                  <a:lnTo>
                    <a:pt x="461" y="142"/>
                  </a:lnTo>
                  <a:lnTo>
                    <a:pt x="446" y="137"/>
                  </a:lnTo>
                  <a:lnTo>
                    <a:pt x="436" y="127"/>
                  </a:lnTo>
                  <a:lnTo>
                    <a:pt x="416" y="102"/>
                  </a:lnTo>
                  <a:lnTo>
                    <a:pt x="395" y="76"/>
                  </a:lnTo>
                  <a:lnTo>
                    <a:pt x="375" y="46"/>
                  </a:lnTo>
                  <a:lnTo>
                    <a:pt x="345" y="21"/>
                  </a:lnTo>
                  <a:lnTo>
                    <a:pt x="330" y="10"/>
                  </a:lnTo>
                  <a:lnTo>
                    <a:pt x="304" y="5"/>
                  </a:lnTo>
                  <a:lnTo>
                    <a:pt x="279" y="0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00063" y="1538288"/>
          <a:ext cx="8286809" cy="3491963"/>
        </p:xfrm>
        <a:graphic>
          <a:graphicData uri="http://schemas.openxmlformats.org/drawingml/2006/table">
            <a:tbl>
              <a:tblPr/>
              <a:tblGrid>
                <a:gridCol w="482726"/>
                <a:gridCol w="4424995"/>
                <a:gridCol w="1769998"/>
                <a:gridCol w="1609090"/>
              </a:tblGrid>
              <a:tr h="7101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28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Капитальный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ремонт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сетей </a:t>
                      </a:r>
                    </a:p>
                    <a:p>
                      <a:pPr algn="just" fontAlgn="b"/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(2 мероприятия – 0,815 км)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188,7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36,8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07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Капитальный ремонт оборудования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algn="l" fontAlgn="b"/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(6 мероприятий – 9 ед.)</a:t>
                      </a:r>
                    </a:p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324,2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63,2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94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512,9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91" name="Прямоугольник 9"/>
          <p:cNvSpPr>
            <a:spLocks noChangeArrowheads="1"/>
          </p:cNvSpPr>
          <p:nvPr/>
        </p:nvSpPr>
        <p:spPr bwMode="auto">
          <a:xfrm>
            <a:off x="7215188" y="1143000"/>
            <a:ext cx="1714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 baseline="0">
                <a:latin typeface="Times New Roman" pitchFamily="18" charset="0"/>
                <a:cs typeface="Times New Roman" pitchFamily="18" charset="0"/>
              </a:rPr>
              <a:t>млн. тенге, с НДС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71563" y="285750"/>
            <a:ext cx="7929562" cy="7080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685800">
              <a:defRPr/>
            </a:pPr>
            <a:r>
              <a:rPr lang="ru-RU" sz="2000" b="1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объекты в рамках инвестиционной программы </a:t>
            </a:r>
          </a:p>
          <a:p>
            <a:pPr algn="ctr" defTabSz="685800">
              <a:defRPr/>
            </a:pPr>
            <a:r>
              <a:rPr lang="ru-RU" sz="2000" b="1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2024 год</a:t>
            </a:r>
            <a:endParaRPr lang="ru-RU" sz="2000" baseline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"/>
          <p:cNvGrpSpPr>
            <a:grpSpLocks noGrp="1"/>
          </p:cNvGrpSpPr>
          <p:nvPr/>
        </p:nvGrpSpPr>
        <p:grpSpPr bwMode="auto">
          <a:xfrm>
            <a:off x="285750" y="214313"/>
            <a:ext cx="757238" cy="582612"/>
            <a:chOff x="325" y="175"/>
            <a:chExt cx="871" cy="612"/>
          </a:xfrm>
        </p:grpSpPr>
        <p:sp>
          <p:nvSpPr>
            <p:cNvPr id="16462" name="AutoShape 5"/>
            <p:cNvSpPr>
              <a:spLocks noChangeArrowheads="1"/>
            </p:cNvSpPr>
            <p:nvPr/>
          </p:nvSpPr>
          <p:spPr bwMode="auto">
            <a:xfrm>
              <a:off x="326" y="531"/>
              <a:ext cx="870" cy="256"/>
            </a:xfrm>
            <a:custGeom>
              <a:avLst/>
              <a:gdLst>
                <a:gd name="T0" fmla="*/ 0 w 3267"/>
                <a:gd name="T1" fmla="*/ 0 h 978"/>
                <a:gd name="T2" fmla="*/ 0 w 3267"/>
                <a:gd name="T3" fmla="*/ 0 h 978"/>
                <a:gd name="T4" fmla="*/ 0 w 3267"/>
                <a:gd name="T5" fmla="*/ 0 h 978"/>
                <a:gd name="T6" fmla="*/ 0 w 3267"/>
                <a:gd name="T7" fmla="*/ 0 h 978"/>
                <a:gd name="T8" fmla="*/ 0 w 3267"/>
                <a:gd name="T9" fmla="*/ 0 h 978"/>
                <a:gd name="T10" fmla="*/ 0 w 3267"/>
                <a:gd name="T11" fmla="*/ 0 h 978"/>
                <a:gd name="T12" fmla="*/ 0 w 3267"/>
                <a:gd name="T13" fmla="*/ 0 h 978"/>
                <a:gd name="T14" fmla="*/ 0 w 3267"/>
                <a:gd name="T15" fmla="*/ 0 h 978"/>
                <a:gd name="T16" fmla="*/ 0 w 3267"/>
                <a:gd name="T17" fmla="*/ 0 h 978"/>
                <a:gd name="T18" fmla="*/ 0 w 3267"/>
                <a:gd name="T19" fmla="*/ 0 h 978"/>
                <a:gd name="T20" fmla="*/ 0 w 3267"/>
                <a:gd name="T21" fmla="*/ 0 h 978"/>
                <a:gd name="T22" fmla="*/ 0 w 3267"/>
                <a:gd name="T23" fmla="*/ 0 h 978"/>
                <a:gd name="T24" fmla="*/ 0 w 3267"/>
                <a:gd name="T25" fmla="*/ 0 h 978"/>
                <a:gd name="T26" fmla="*/ 0 w 3267"/>
                <a:gd name="T27" fmla="*/ 0 h 978"/>
                <a:gd name="T28" fmla="*/ 0 w 3267"/>
                <a:gd name="T29" fmla="*/ 0 h 978"/>
                <a:gd name="T30" fmla="*/ 0 w 3267"/>
                <a:gd name="T31" fmla="*/ 0 h 978"/>
                <a:gd name="T32" fmla="*/ 0 w 3267"/>
                <a:gd name="T33" fmla="*/ 0 h 978"/>
                <a:gd name="T34" fmla="*/ 0 w 3267"/>
                <a:gd name="T35" fmla="*/ 0 h 978"/>
                <a:gd name="T36" fmla="*/ 0 w 3267"/>
                <a:gd name="T37" fmla="*/ 0 h 978"/>
                <a:gd name="T38" fmla="*/ 0 w 3267"/>
                <a:gd name="T39" fmla="*/ 0 h 978"/>
                <a:gd name="T40" fmla="*/ 0 w 3267"/>
                <a:gd name="T41" fmla="*/ 0 h 978"/>
                <a:gd name="T42" fmla="*/ 0 w 3267"/>
                <a:gd name="T43" fmla="*/ 0 h 978"/>
                <a:gd name="T44" fmla="*/ 0 w 3267"/>
                <a:gd name="T45" fmla="*/ 0 h 978"/>
                <a:gd name="T46" fmla="*/ 0 w 3267"/>
                <a:gd name="T47" fmla="*/ 0 h 978"/>
                <a:gd name="T48" fmla="*/ 0 w 3267"/>
                <a:gd name="T49" fmla="*/ 0 h 978"/>
                <a:gd name="T50" fmla="*/ 0 w 3267"/>
                <a:gd name="T51" fmla="*/ 0 h 978"/>
                <a:gd name="T52" fmla="*/ 0 w 3267"/>
                <a:gd name="T53" fmla="*/ 0 h 978"/>
                <a:gd name="T54" fmla="*/ 0 w 3267"/>
                <a:gd name="T55" fmla="*/ 0 h 978"/>
                <a:gd name="T56" fmla="*/ 0 w 3267"/>
                <a:gd name="T57" fmla="*/ 0 h 978"/>
                <a:gd name="T58" fmla="*/ 0 w 3267"/>
                <a:gd name="T59" fmla="*/ 0 h 978"/>
                <a:gd name="T60" fmla="*/ 0 w 3267"/>
                <a:gd name="T61" fmla="*/ 0 h 978"/>
                <a:gd name="T62" fmla="*/ 0 w 3267"/>
                <a:gd name="T63" fmla="*/ 0 h 978"/>
                <a:gd name="T64" fmla="*/ 0 w 3267"/>
                <a:gd name="T65" fmla="*/ 0 h 978"/>
                <a:gd name="T66" fmla="*/ 0 w 3267"/>
                <a:gd name="T67" fmla="*/ 0 h 978"/>
                <a:gd name="T68" fmla="*/ 0 w 3267"/>
                <a:gd name="T69" fmla="*/ 0 h 978"/>
                <a:gd name="T70" fmla="*/ 0 w 3267"/>
                <a:gd name="T71" fmla="*/ 0 h 978"/>
                <a:gd name="T72" fmla="*/ 0 w 3267"/>
                <a:gd name="T73" fmla="*/ 0 h 978"/>
                <a:gd name="T74" fmla="*/ 0 w 3267"/>
                <a:gd name="T75" fmla="*/ 0 h 978"/>
                <a:gd name="T76" fmla="*/ 0 w 3267"/>
                <a:gd name="T77" fmla="*/ 0 h 978"/>
                <a:gd name="T78" fmla="*/ 0 w 3267"/>
                <a:gd name="T79" fmla="*/ 0 h 978"/>
                <a:gd name="T80" fmla="*/ 0 w 3267"/>
                <a:gd name="T81" fmla="*/ 0 h 978"/>
                <a:gd name="T82" fmla="*/ 0 w 3267"/>
                <a:gd name="T83" fmla="*/ 0 h 978"/>
                <a:gd name="T84" fmla="*/ 0 w 3267"/>
                <a:gd name="T85" fmla="*/ 0 h 978"/>
                <a:gd name="T86" fmla="*/ 0 w 3267"/>
                <a:gd name="T87" fmla="*/ 0 h 978"/>
                <a:gd name="T88" fmla="*/ 0 w 3267"/>
                <a:gd name="T89" fmla="*/ 0 h 978"/>
                <a:gd name="T90" fmla="*/ 0 w 3267"/>
                <a:gd name="T91" fmla="*/ 0 h 978"/>
                <a:gd name="T92" fmla="*/ 0 w 3267"/>
                <a:gd name="T93" fmla="*/ 0 h 97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67"/>
                <a:gd name="T142" fmla="*/ 0 h 978"/>
                <a:gd name="T143" fmla="*/ 3267 w 3267"/>
                <a:gd name="T144" fmla="*/ 978 h 97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67" h="978">
                  <a:moveTo>
                    <a:pt x="0" y="957"/>
                  </a:moveTo>
                  <a:lnTo>
                    <a:pt x="0" y="15"/>
                  </a:lnTo>
                  <a:lnTo>
                    <a:pt x="335" y="15"/>
                  </a:lnTo>
                  <a:lnTo>
                    <a:pt x="335" y="420"/>
                  </a:lnTo>
                  <a:lnTo>
                    <a:pt x="547" y="15"/>
                  </a:lnTo>
                  <a:lnTo>
                    <a:pt x="927" y="15"/>
                  </a:lnTo>
                  <a:lnTo>
                    <a:pt x="643" y="481"/>
                  </a:lnTo>
                  <a:lnTo>
                    <a:pt x="968" y="957"/>
                  </a:lnTo>
                  <a:lnTo>
                    <a:pt x="557" y="957"/>
                  </a:lnTo>
                  <a:lnTo>
                    <a:pt x="335" y="562"/>
                  </a:lnTo>
                  <a:lnTo>
                    <a:pt x="335" y="957"/>
                  </a:lnTo>
                  <a:lnTo>
                    <a:pt x="0" y="957"/>
                  </a:lnTo>
                  <a:close/>
                  <a:moveTo>
                    <a:pt x="1104" y="957"/>
                  </a:moveTo>
                  <a:lnTo>
                    <a:pt x="1104" y="324"/>
                  </a:lnTo>
                  <a:lnTo>
                    <a:pt x="917" y="324"/>
                  </a:lnTo>
                  <a:lnTo>
                    <a:pt x="917" y="15"/>
                  </a:lnTo>
                  <a:lnTo>
                    <a:pt x="1626" y="15"/>
                  </a:lnTo>
                  <a:lnTo>
                    <a:pt x="1626" y="324"/>
                  </a:lnTo>
                  <a:lnTo>
                    <a:pt x="1439" y="324"/>
                  </a:lnTo>
                  <a:lnTo>
                    <a:pt x="1439" y="957"/>
                  </a:lnTo>
                  <a:lnTo>
                    <a:pt x="1104" y="957"/>
                  </a:lnTo>
                  <a:close/>
                  <a:moveTo>
                    <a:pt x="1930" y="603"/>
                  </a:moveTo>
                  <a:lnTo>
                    <a:pt x="1758" y="603"/>
                  </a:lnTo>
                  <a:lnTo>
                    <a:pt x="1758" y="365"/>
                  </a:lnTo>
                  <a:lnTo>
                    <a:pt x="1925" y="365"/>
                  </a:lnTo>
                  <a:lnTo>
                    <a:pt x="1915" y="350"/>
                  </a:lnTo>
                  <a:lnTo>
                    <a:pt x="1899" y="339"/>
                  </a:lnTo>
                  <a:lnTo>
                    <a:pt x="1879" y="324"/>
                  </a:lnTo>
                  <a:lnTo>
                    <a:pt x="1864" y="319"/>
                  </a:lnTo>
                  <a:lnTo>
                    <a:pt x="1844" y="309"/>
                  </a:lnTo>
                  <a:lnTo>
                    <a:pt x="1823" y="304"/>
                  </a:lnTo>
                  <a:lnTo>
                    <a:pt x="1803" y="304"/>
                  </a:lnTo>
                  <a:lnTo>
                    <a:pt x="1783" y="304"/>
                  </a:lnTo>
                  <a:lnTo>
                    <a:pt x="1758" y="304"/>
                  </a:lnTo>
                  <a:lnTo>
                    <a:pt x="1727" y="309"/>
                  </a:lnTo>
                  <a:lnTo>
                    <a:pt x="1702" y="314"/>
                  </a:lnTo>
                  <a:lnTo>
                    <a:pt x="1682" y="324"/>
                  </a:lnTo>
                  <a:lnTo>
                    <a:pt x="1656" y="339"/>
                  </a:lnTo>
                  <a:lnTo>
                    <a:pt x="1631" y="355"/>
                  </a:lnTo>
                  <a:lnTo>
                    <a:pt x="1611" y="370"/>
                  </a:lnTo>
                  <a:lnTo>
                    <a:pt x="1585" y="390"/>
                  </a:lnTo>
                  <a:lnTo>
                    <a:pt x="1585" y="41"/>
                  </a:lnTo>
                  <a:lnTo>
                    <a:pt x="1616" y="30"/>
                  </a:lnTo>
                  <a:lnTo>
                    <a:pt x="1646" y="25"/>
                  </a:lnTo>
                  <a:lnTo>
                    <a:pt x="1677" y="15"/>
                  </a:lnTo>
                  <a:lnTo>
                    <a:pt x="1702" y="10"/>
                  </a:lnTo>
                  <a:lnTo>
                    <a:pt x="1732" y="5"/>
                  </a:lnTo>
                  <a:lnTo>
                    <a:pt x="1763" y="0"/>
                  </a:lnTo>
                  <a:lnTo>
                    <a:pt x="1788" y="0"/>
                  </a:lnTo>
                  <a:lnTo>
                    <a:pt x="1818" y="0"/>
                  </a:lnTo>
                  <a:lnTo>
                    <a:pt x="1849" y="0"/>
                  </a:lnTo>
                  <a:lnTo>
                    <a:pt x="1879" y="0"/>
                  </a:lnTo>
                  <a:lnTo>
                    <a:pt x="1910" y="5"/>
                  </a:lnTo>
                  <a:lnTo>
                    <a:pt x="1935" y="10"/>
                  </a:lnTo>
                  <a:lnTo>
                    <a:pt x="1965" y="15"/>
                  </a:lnTo>
                  <a:lnTo>
                    <a:pt x="1991" y="20"/>
                  </a:lnTo>
                  <a:lnTo>
                    <a:pt x="2016" y="30"/>
                  </a:lnTo>
                  <a:lnTo>
                    <a:pt x="2036" y="41"/>
                  </a:lnTo>
                  <a:lnTo>
                    <a:pt x="2061" y="51"/>
                  </a:lnTo>
                  <a:lnTo>
                    <a:pt x="2082" y="61"/>
                  </a:lnTo>
                  <a:lnTo>
                    <a:pt x="2107" y="76"/>
                  </a:lnTo>
                  <a:lnTo>
                    <a:pt x="2127" y="86"/>
                  </a:lnTo>
                  <a:lnTo>
                    <a:pt x="2142" y="101"/>
                  </a:lnTo>
                  <a:lnTo>
                    <a:pt x="2163" y="117"/>
                  </a:lnTo>
                  <a:lnTo>
                    <a:pt x="2178" y="132"/>
                  </a:lnTo>
                  <a:lnTo>
                    <a:pt x="2193" y="152"/>
                  </a:lnTo>
                  <a:lnTo>
                    <a:pt x="2208" y="167"/>
                  </a:lnTo>
                  <a:lnTo>
                    <a:pt x="2224" y="187"/>
                  </a:lnTo>
                  <a:lnTo>
                    <a:pt x="2234" y="208"/>
                  </a:lnTo>
                  <a:lnTo>
                    <a:pt x="2249" y="228"/>
                  </a:lnTo>
                  <a:lnTo>
                    <a:pt x="2259" y="243"/>
                  </a:lnTo>
                  <a:lnTo>
                    <a:pt x="2269" y="269"/>
                  </a:lnTo>
                  <a:lnTo>
                    <a:pt x="2274" y="289"/>
                  </a:lnTo>
                  <a:lnTo>
                    <a:pt x="2284" y="309"/>
                  </a:lnTo>
                  <a:lnTo>
                    <a:pt x="2289" y="329"/>
                  </a:lnTo>
                  <a:lnTo>
                    <a:pt x="2294" y="355"/>
                  </a:lnTo>
                  <a:lnTo>
                    <a:pt x="2299" y="375"/>
                  </a:lnTo>
                  <a:lnTo>
                    <a:pt x="2305" y="395"/>
                  </a:lnTo>
                  <a:lnTo>
                    <a:pt x="2310" y="420"/>
                  </a:lnTo>
                  <a:lnTo>
                    <a:pt x="2310" y="441"/>
                  </a:lnTo>
                  <a:lnTo>
                    <a:pt x="2310" y="466"/>
                  </a:lnTo>
                  <a:lnTo>
                    <a:pt x="2310" y="491"/>
                  </a:lnTo>
                  <a:lnTo>
                    <a:pt x="2310" y="527"/>
                  </a:lnTo>
                  <a:lnTo>
                    <a:pt x="2310" y="567"/>
                  </a:lnTo>
                  <a:lnTo>
                    <a:pt x="2299" y="603"/>
                  </a:lnTo>
                  <a:lnTo>
                    <a:pt x="2294" y="638"/>
                  </a:lnTo>
                  <a:lnTo>
                    <a:pt x="2284" y="669"/>
                  </a:lnTo>
                  <a:lnTo>
                    <a:pt x="2274" y="699"/>
                  </a:lnTo>
                  <a:lnTo>
                    <a:pt x="2259" y="729"/>
                  </a:lnTo>
                  <a:lnTo>
                    <a:pt x="2239" y="760"/>
                  </a:lnTo>
                  <a:lnTo>
                    <a:pt x="2224" y="785"/>
                  </a:lnTo>
                  <a:lnTo>
                    <a:pt x="2203" y="811"/>
                  </a:lnTo>
                  <a:lnTo>
                    <a:pt x="2183" y="836"/>
                  </a:lnTo>
                  <a:lnTo>
                    <a:pt x="2158" y="856"/>
                  </a:lnTo>
                  <a:lnTo>
                    <a:pt x="2137" y="876"/>
                  </a:lnTo>
                  <a:lnTo>
                    <a:pt x="2112" y="892"/>
                  </a:lnTo>
                  <a:lnTo>
                    <a:pt x="2082" y="912"/>
                  </a:lnTo>
                  <a:lnTo>
                    <a:pt x="2056" y="927"/>
                  </a:lnTo>
                  <a:lnTo>
                    <a:pt x="2026" y="937"/>
                  </a:lnTo>
                  <a:lnTo>
                    <a:pt x="1996" y="947"/>
                  </a:lnTo>
                  <a:lnTo>
                    <a:pt x="1965" y="957"/>
                  </a:lnTo>
                  <a:lnTo>
                    <a:pt x="1940" y="968"/>
                  </a:lnTo>
                  <a:lnTo>
                    <a:pt x="1910" y="973"/>
                  </a:lnTo>
                  <a:lnTo>
                    <a:pt x="1879" y="978"/>
                  </a:lnTo>
                  <a:lnTo>
                    <a:pt x="1844" y="978"/>
                  </a:lnTo>
                  <a:lnTo>
                    <a:pt x="1813" y="978"/>
                  </a:lnTo>
                  <a:lnTo>
                    <a:pt x="1793" y="978"/>
                  </a:lnTo>
                  <a:lnTo>
                    <a:pt x="1768" y="978"/>
                  </a:lnTo>
                  <a:lnTo>
                    <a:pt x="1747" y="973"/>
                  </a:lnTo>
                  <a:lnTo>
                    <a:pt x="1717" y="968"/>
                  </a:lnTo>
                  <a:lnTo>
                    <a:pt x="1692" y="962"/>
                  </a:lnTo>
                  <a:lnTo>
                    <a:pt x="1656" y="957"/>
                  </a:lnTo>
                  <a:lnTo>
                    <a:pt x="1626" y="947"/>
                  </a:lnTo>
                  <a:lnTo>
                    <a:pt x="1590" y="937"/>
                  </a:lnTo>
                  <a:lnTo>
                    <a:pt x="1580" y="583"/>
                  </a:lnTo>
                  <a:lnTo>
                    <a:pt x="1606" y="603"/>
                  </a:lnTo>
                  <a:lnTo>
                    <a:pt x="1636" y="623"/>
                  </a:lnTo>
                  <a:lnTo>
                    <a:pt x="1661" y="638"/>
                  </a:lnTo>
                  <a:lnTo>
                    <a:pt x="1687" y="648"/>
                  </a:lnTo>
                  <a:lnTo>
                    <a:pt x="1712" y="659"/>
                  </a:lnTo>
                  <a:lnTo>
                    <a:pt x="1742" y="664"/>
                  </a:lnTo>
                  <a:lnTo>
                    <a:pt x="1768" y="669"/>
                  </a:lnTo>
                  <a:lnTo>
                    <a:pt x="1793" y="669"/>
                  </a:lnTo>
                  <a:lnTo>
                    <a:pt x="1813" y="669"/>
                  </a:lnTo>
                  <a:lnTo>
                    <a:pt x="1839" y="669"/>
                  </a:lnTo>
                  <a:lnTo>
                    <a:pt x="1854" y="664"/>
                  </a:lnTo>
                  <a:lnTo>
                    <a:pt x="1874" y="653"/>
                  </a:lnTo>
                  <a:lnTo>
                    <a:pt x="1889" y="643"/>
                  </a:lnTo>
                  <a:lnTo>
                    <a:pt x="1904" y="633"/>
                  </a:lnTo>
                  <a:lnTo>
                    <a:pt x="1920" y="618"/>
                  </a:lnTo>
                  <a:lnTo>
                    <a:pt x="1930" y="603"/>
                  </a:lnTo>
                  <a:close/>
                  <a:moveTo>
                    <a:pt x="2299" y="957"/>
                  </a:moveTo>
                  <a:lnTo>
                    <a:pt x="2299" y="15"/>
                  </a:lnTo>
                  <a:lnTo>
                    <a:pt x="2629" y="15"/>
                  </a:lnTo>
                  <a:lnTo>
                    <a:pt x="2629" y="420"/>
                  </a:lnTo>
                  <a:lnTo>
                    <a:pt x="2841" y="15"/>
                  </a:lnTo>
                  <a:lnTo>
                    <a:pt x="3226" y="15"/>
                  </a:lnTo>
                  <a:lnTo>
                    <a:pt x="2943" y="481"/>
                  </a:lnTo>
                  <a:lnTo>
                    <a:pt x="3267" y="957"/>
                  </a:lnTo>
                  <a:lnTo>
                    <a:pt x="2857" y="957"/>
                  </a:lnTo>
                  <a:lnTo>
                    <a:pt x="2629" y="562"/>
                  </a:lnTo>
                  <a:lnTo>
                    <a:pt x="2629" y="957"/>
                  </a:lnTo>
                  <a:lnTo>
                    <a:pt x="2299" y="957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63" name="Rectangle 6"/>
            <p:cNvSpPr>
              <a:spLocks noChangeArrowheads="1"/>
            </p:cNvSpPr>
            <p:nvPr/>
          </p:nvSpPr>
          <p:spPr bwMode="auto">
            <a:xfrm>
              <a:off x="325" y="242"/>
              <a:ext cx="89" cy="527"/>
            </a:xfrm>
            <a:prstGeom prst="rect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6464" name="AutoShape 7"/>
            <p:cNvSpPr>
              <a:spLocks noChangeArrowheads="1"/>
            </p:cNvSpPr>
            <p:nvPr/>
          </p:nvSpPr>
          <p:spPr bwMode="auto">
            <a:xfrm rot="-120000">
              <a:off x="365" y="178"/>
              <a:ext cx="175" cy="91"/>
            </a:xfrm>
            <a:custGeom>
              <a:avLst/>
              <a:gdLst>
                <a:gd name="T0" fmla="*/ 0 w 664"/>
                <a:gd name="T1" fmla="*/ 0 h 355"/>
                <a:gd name="T2" fmla="*/ 0 w 664"/>
                <a:gd name="T3" fmla="*/ 0 h 355"/>
                <a:gd name="T4" fmla="*/ 0 w 664"/>
                <a:gd name="T5" fmla="*/ 0 h 355"/>
                <a:gd name="T6" fmla="*/ 0 w 664"/>
                <a:gd name="T7" fmla="*/ 0 h 355"/>
                <a:gd name="T8" fmla="*/ 0 w 664"/>
                <a:gd name="T9" fmla="*/ 0 h 355"/>
                <a:gd name="T10" fmla="*/ 0 w 664"/>
                <a:gd name="T11" fmla="*/ 0 h 355"/>
                <a:gd name="T12" fmla="*/ 0 w 664"/>
                <a:gd name="T13" fmla="*/ 0 h 355"/>
                <a:gd name="T14" fmla="*/ 0 w 664"/>
                <a:gd name="T15" fmla="*/ 0 h 355"/>
                <a:gd name="T16" fmla="*/ 0 w 664"/>
                <a:gd name="T17" fmla="*/ 0 h 355"/>
                <a:gd name="T18" fmla="*/ 0 w 664"/>
                <a:gd name="T19" fmla="*/ 0 h 355"/>
                <a:gd name="T20" fmla="*/ 0 w 664"/>
                <a:gd name="T21" fmla="*/ 0 h 355"/>
                <a:gd name="T22" fmla="*/ 0 w 664"/>
                <a:gd name="T23" fmla="*/ 0 h 355"/>
                <a:gd name="T24" fmla="*/ 0 w 664"/>
                <a:gd name="T25" fmla="*/ 0 h 355"/>
                <a:gd name="T26" fmla="*/ 0 w 664"/>
                <a:gd name="T27" fmla="*/ 0 h 355"/>
                <a:gd name="T28" fmla="*/ 0 w 664"/>
                <a:gd name="T29" fmla="*/ 0 h 355"/>
                <a:gd name="T30" fmla="*/ 0 w 664"/>
                <a:gd name="T31" fmla="*/ 0 h 355"/>
                <a:gd name="T32" fmla="*/ 0 w 664"/>
                <a:gd name="T33" fmla="*/ 0 h 355"/>
                <a:gd name="T34" fmla="*/ 0 w 664"/>
                <a:gd name="T35" fmla="*/ 0 h 355"/>
                <a:gd name="T36" fmla="*/ 0 w 664"/>
                <a:gd name="T37" fmla="*/ 0 h 355"/>
                <a:gd name="T38" fmla="*/ 0 w 664"/>
                <a:gd name="T39" fmla="*/ 0 h 355"/>
                <a:gd name="T40" fmla="*/ 0 w 664"/>
                <a:gd name="T41" fmla="*/ 0 h 355"/>
                <a:gd name="T42" fmla="*/ 0 w 664"/>
                <a:gd name="T43" fmla="*/ 0 h 355"/>
                <a:gd name="T44" fmla="*/ 0 w 664"/>
                <a:gd name="T45" fmla="*/ 0 h 355"/>
                <a:gd name="T46" fmla="*/ 0 w 664"/>
                <a:gd name="T47" fmla="*/ 0 h 355"/>
                <a:gd name="T48" fmla="*/ 0 w 664"/>
                <a:gd name="T49" fmla="*/ 0 h 355"/>
                <a:gd name="T50" fmla="*/ 0 w 664"/>
                <a:gd name="T51" fmla="*/ 0 h 355"/>
                <a:gd name="T52" fmla="*/ 0 w 664"/>
                <a:gd name="T53" fmla="*/ 0 h 355"/>
                <a:gd name="T54" fmla="*/ 0 w 664"/>
                <a:gd name="T55" fmla="*/ 0 h 355"/>
                <a:gd name="T56" fmla="*/ 0 w 664"/>
                <a:gd name="T57" fmla="*/ 0 h 355"/>
                <a:gd name="T58" fmla="*/ 0 w 664"/>
                <a:gd name="T59" fmla="*/ 0 h 355"/>
                <a:gd name="T60" fmla="*/ 0 w 664"/>
                <a:gd name="T61" fmla="*/ 0 h 355"/>
                <a:gd name="T62" fmla="*/ 0 w 664"/>
                <a:gd name="T63" fmla="*/ 0 h 355"/>
                <a:gd name="T64" fmla="*/ 0 w 664"/>
                <a:gd name="T65" fmla="*/ 0 h 355"/>
                <a:gd name="T66" fmla="*/ 0 w 664"/>
                <a:gd name="T67" fmla="*/ 0 h 355"/>
                <a:gd name="T68" fmla="*/ 0 w 664"/>
                <a:gd name="T69" fmla="*/ 0 h 355"/>
                <a:gd name="T70" fmla="*/ 0 w 664"/>
                <a:gd name="T71" fmla="*/ 0 h 355"/>
                <a:gd name="T72" fmla="*/ 0 w 664"/>
                <a:gd name="T73" fmla="*/ 0 h 355"/>
                <a:gd name="T74" fmla="*/ 0 w 664"/>
                <a:gd name="T75" fmla="*/ 0 h 355"/>
                <a:gd name="T76" fmla="*/ 0 w 664"/>
                <a:gd name="T77" fmla="*/ 0 h 355"/>
                <a:gd name="T78" fmla="*/ 0 w 664"/>
                <a:gd name="T79" fmla="*/ 0 h 355"/>
                <a:gd name="T80" fmla="*/ 0 w 664"/>
                <a:gd name="T81" fmla="*/ 0 h 35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64"/>
                <a:gd name="T124" fmla="*/ 0 h 355"/>
                <a:gd name="T125" fmla="*/ 664 w 664"/>
                <a:gd name="T126" fmla="*/ 355 h 35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64" h="355">
                  <a:moveTo>
                    <a:pt x="249" y="0"/>
                  </a:moveTo>
                  <a:lnTo>
                    <a:pt x="208" y="0"/>
                  </a:lnTo>
                  <a:lnTo>
                    <a:pt x="173" y="16"/>
                  </a:lnTo>
                  <a:lnTo>
                    <a:pt x="142" y="31"/>
                  </a:lnTo>
                  <a:lnTo>
                    <a:pt x="117" y="46"/>
                  </a:lnTo>
                  <a:lnTo>
                    <a:pt x="92" y="56"/>
                  </a:lnTo>
                  <a:lnTo>
                    <a:pt x="66" y="66"/>
                  </a:lnTo>
                  <a:lnTo>
                    <a:pt x="36" y="66"/>
                  </a:lnTo>
                  <a:lnTo>
                    <a:pt x="0" y="61"/>
                  </a:lnTo>
                  <a:lnTo>
                    <a:pt x="5" y="66"/>
                  </a:lnTo>
                  <a:lnTo>
                    <a:pt x="11" y="76"/>
                  </a:lnTo>
                  <a:lnTo>
                    <a:pt x="21" y="86"/>
                  </a:lnTo>
                  <a:lnTo>
                    <a:pt x="31" y="92"/>
                  </a:lnTo>
                  <a:lnTo>
                    <a:pt x="46" y="97"/>
                  </a:lnTo>
                  <a:lnTo>
                    <a:pt x="56" y="102"/>
                  </a:lnTo>
                  <a:lnTo>
                    <a:pt x="71" y="107"/>
                  </a:lnTo>
                  <a:lnTo>
                    <a:pt x="87" y="102"/>
                  </a:lnTo>
                  <a:lnTo>
                    <a:pt x="97" y="81"/>
                  </a:lnTo>
                  <a:lnTo>
                    <a:pt x="112" y="97"/>
                  </a:lnTo>
                  <a:lnTo>
                    <a:pt x="142" y="61"/>
                  </a:lnTo>
                  <a:lnTo>
                    <a:pt x="147" y="81"/>
                  </a:lnTo>
                  <a:lnTo>
                    <a:pt x="173" y="76"/>
                  </a:lnTo>
                  <a:lnTo>
                    <a:pt x="178" y="51"/>
                  </a:lnTo>
                  <a:lnTo>
                    <a:pt x="193" y="66"/>
                  </a:lnTo>
                  <a:lnTo>
                    <a:pt x="218" y="31"/>
                  </a:lnTo>
                  <a:lnTo>
                    <a:pt x="223" y="41"/>
                  </a:lnTo>
                  <a:lnTo>
                    <a:pt x="233" y="51"/>
                  </a:lnTo>
                  <a:lnTo>
                    <a:pt x="243" y="56"/>
                  </a:lnTo>
                  <a:lnTo>
                    <a:pt x="249" y="66"/>
                  </a:lnTo>
                  <a:lnTo>
                    <a:pt x="259" y="71"/>
                  </a:lnTo>
                  <a:lnTo>
                    <a:pt x="269" y="81"/>
                  </a:lnTo>
                  <a:lnTo>
                    <a:pt x="274" y="86"/>
                  </a:lnTo>
                  <a:lnTo>
                    <a:pt x="279" y="102"/>
                  </a:lnTo>
                  <a:lnTo>
                    <a:pt x="289" y="132"/>
                  </a:lnTo>
                  <a:lnTo>
                    <a:pt x="304" y="167"/>
                  </a:lnTo>
                  <a:lnTo>
                    <a:pt x="319" y="213"/>
                  </a:lnTo>
                  <a:lnTo>
                    <a:pt x="340" y="254"/>
                  </a:lnTo>
                  <a:lnTo>
                    <a:pt x="355" y="274"/>
                  </a:lnTo>
                  <a:lnTo>
                    <a:pt x="370" y="294"/>
                  </a:lnTo>
                  <a:lnTo>
                    <a:pt x="385" y="309"/>
                  </a:lnTo>
                  <a:lnTo>
                    <a:pt x="400" y="325"/>
                  </a:lnTo>
                  <a:lnTo>
                    <a:pt x="426" y="340"/>
                  </a:lnTo>
                  <a:lnTo>
                    <a:pt x="446" y="350"/>
                  </a:lnTo>
                  <a:lnTo>
                    <a:pt x="471" y="355"/>
                  </a:lnTo>
                  <a:lnTo>
                    <a:pt x="502" y="355"/>
                  </a:lnTo>
                  <a:lnTo>
                    <a:pt x="507" y="269"/>
                  </a:lnTo>
                  <a:lnTo>
                    <a:pt x="527" y="355"/>
                  </a:lnTo>
                  <a:lnTo>
                    <a:pt x="547" y="350"/>
                  </a:lnTo>
                  <a:lnTo>
                    <a:pt x="557" y="269"/>
                  </a:lnTo>
                  <a:lnTo>
                    <a:pt x="578" y="345"/>
                  </a:lnTo>
                  <a:lnTo>
                    <a:pt x="598" y="238"/>
                  </a:lnTo>
                  <a:lnTo>
                    <a:pt x="623" y="319"/>
                  </a:lnTo>
                  <a:lnTo>
                    <a:pt x="639" y="243"/>
                  </a:lnTo>
                  <a:lnTo>
                    <a:pt x="654" y="294"/>
                  </a:lnTo>
                  <a:lnTo>
                    <a:pt x="654" y="269"/>
                  </a:lnTo>
                  <a:lnTo>
                    <a:pt x="659" y="238"/>
                  </a:lnTo>
                  <a:lnTo>
                    <a:pt x="659" y="208"/>
                  </a:lnTo>
                  <a:lnTo>
                    <a:pt x="664" y="173"/>
                  </a:lnTo>
                  <a:lnTo>
                    <a:pt x="664" y="137"/>
                  </a:lnTo>
                  <a:lnTo>
                    <a:pt x="664" y="107"/>
                  </a:lnTo>
                  <a:lnTo>
                    <a:pt x="664" y="76"/>
                  </a:lnTo>
                  <a:lnTo>
                    <a:pt x="659" y="51"/>
                  </a:lnTo>
                  <a:lnTo>
                    <a:pt x="639" y="76"/>
                  </a:lnTo>
                  <a:lnTo>
                    <a:pt x="613" y="97"/>
                  </a:lnTo>
                  <a:lnTo>
                    <a:pt x="593" y="112"/>
                  </a:lnTo>
                  <a:lnTo>
                    <a:pt x="573" y="127"/>
                  </a:lnTo>
                  <a:lnTo>
                    <a:pt x="552" y="137"/>
                  </a:lnTo>
                  <a:lnTo>
                    <a:pt x="532" y="142"/>
                  </a:lnTo>
                  <a:lnTo>
                    <a:pt x="512" y="147"/>
                  </a:lnTo>
                  <a:lnTo>
                    <a:pt x="492" y="152"/>
                  </a:lnTo>
                  <a:lnTo>
                    <a:pt x="476" y="147"/>
                  </a:lnTo>
                  <a:lnTo>
                    <a:pt x="461" y="142"/>
                  </a:lnTo>
                  <a:lnTo>
                    <a:pt x="446" y="137"/>
                  </a:lnTo>
                  <a:lnTo>
                    <a:pt x="436" y="127"/>
                  </a:lnTo>
                  <a:lnTo>
                    <a:pt x="416" y="102"/>
                  </a:lnTo>
                  <a:lnTo>
                    <a:pt x="395" y="76"/>
                  </a:lnTo>
                  <a:lnTo>
                    <a:pt x="375" y="46"/>
                  </a:lnTo>
                  <a:lnTo>
                    <a:pt x="345" y="21"/>
                  </a:lnTo>
                  <a:lnTo>
                    <a:pt x="330" y="10"/>
                  </a:lnTo>
                  <a:lnTo>
                    <a:pt x="304" y="5"/>
                  </a:lnTo>
                  <a:lnTo>
                    <a:pt x="279" y="0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14313" y="1428750"/>
          <a:ext cx="8715435" cy="4251894"/>
        </p:xfrm>
        <a:graphic>
          <a:graphicData uri="http://schemas.openxmlformats.org/drawingml/2006/table">
            <a:tbl>
              <a:tblPr/>
              <a:tblGrid>
                <a:gridCol w="508402"/>
                <a:gridCol w="4793488"/>
                <a:gridCol w="1743087"/>
                <a:gridCol w="1670458"/>
              </a:tblGrid>
              <a:tr h="1992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Проектная мощность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 по плану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19925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ТЭЦ – 199,6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8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Капитальный ремонт турбины №2 на ТЭЦ с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переоблопачиванием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ротора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ед.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108,1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8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Капитальный ремонт парового котла №5 на ТЭЦ с 100% заменой экранных труб котла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ед.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91,51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9251">
                <a:tc grid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ТЭЦ-2 – 92,0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8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Капитальный ремонт химводоочистки с 100% заменой внутрицеховых трубопроводов на ТЭЦ-2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ед.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67,2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8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Капитальный ремонт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водоводяного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теплообменного аппарата №3                   и паровых подогревателей №1 и №2 с 100% заменой латунных труб           на ТЭЦ-2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 ед.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24,8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9251">
                <a:tc grid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Котельная №3 – 32,6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6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Капитальный ремонт аккумуляторного бака №2 с 100% заменой днища на Котельной №3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ед.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24,8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Капитальный ремонт ПСВ XGF №81 с заменой подогревателей №1               и №2 на Котельной №3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ед.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925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КТР – 188,7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81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Капитальный ремонт участка тепловой сети от ТК 7.13 до х.т. рядом со зданием по пр. Назарбаева, 85а в границах улиц Пролетарская                     и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Дулатова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0,310 км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26,9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Капитальный ремонт участка тепловой сети от ТК 20.05                              по ул. Текстильщиков до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опуска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 ул.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Каирбекова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0,505 км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161,8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60" name="Прямоугольник 11"/>
          <p:cNvSpPr>
            <a:spLocks noChangeArrowheads="1"/>
          </p:cNvSpPr>
          <p:nvPr/>
        </p:nvSpPr>
        <p:spPr bwMode="auto">
          <a:xfrm>
            <a:off x="3071813" y="5857875"/>
            <a:ext cx="55006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baseline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1400" b="1" baseline="0">
                <a:latin typeface="Times New Roman" pitchFamily="18" charset="0"/>
                <a:cs typeface="Times New Roman" pitchFamily="18" charset="0"/>
              </a:rPr>
              <a:t>ИТОГО:                                                       512,9</a:t>
            </a:r>
          </a:p>
        </p:txBody>
      </p:sp>
      <p:sp>
        <p:nvSpPr>
          <p:cNvPr id="16461" name="Прямоугольник 9"/>
          <p:cNvSpPr>
            <a:spLocks noChangeArrowheads="1"/>
          </p:cNvSpPr>
          <p:nvPr/>
        </p:nvSpPr>
        <p:spPr bwMode="auto">
          <a:xfrm>
            <a:off x="7215188" y="1000125"/>
            <a:ext cx="1714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 baseline="0">
                <a:latin typeface="Times New Roman" pitchFamily="18" charset="0"/>
                <a:cs typeface="Times New Roman" pitchFamily="18" charset="0"/>
              </a:rPr>
              <a:t>млн. тенге, с НДС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75" y="1143000"/>
          <a:ext cx="8858282" cy="4805799"/>
        </p:xfrm>
        <a:graphic>
          <a:graphicData uri="http://schemas.openxmlformats.org/drawingml/2006/table">
            <a:tbl>
              <a:tblPr/>
              <a:tblGrid>
                <a:gridCol w="377383"/>
                <a:gridCol w="2757067"/>
                <a:gridCol w="1310755"/>
                <a:gridCol w="937894"/>
                <a:gridCol w="953972"/>
                <a:gridCol w="885831"/>
                <a:gridCol w="817690"/>
                <a:gridCol w="817690"/>
              </a:tblGrid>
              <a:tr h="7301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Проектная мощность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Период реализации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Общая сметная стоимость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2024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2025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Энерго-эффектив-ность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12788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котельной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Костанайской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ТЭЦ ГКП "КТЭК" ячеек в РУ-6кВ, с заменой силовых трансформаторов на ПС "Заводская" в г. Костанае по проспекту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Аль-Фараби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дом 107.  Корректировка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ТМ- 4000/10/6 кВ – 2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; 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ТМ- 6300/10/6 кВ – 2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;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Вакуумные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выкл-ли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10 кВ  – 6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;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Рек. ячеек (№ 11, 35А, 48) – 3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;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Уст. ячеек КРН-М-6 –              6 шт.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2021 - 2024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470,3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326,4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1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участка теплосети                                от ТК 22.02.01 по ул. Матросова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0,2644 км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2022 - 2024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4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участка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тепломагистрали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ТМ-14 от х.т.1 (НО возле ТК 14.08) до ВУ 14.11 по пр.Абая в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г.Костанае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0,769 км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2022 - 2024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1 029,3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1 020,6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2,5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участка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тепломагистрали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ТМ-5 от ТК 2.08 до ТК 5.05 по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ул.Летунова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 г.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Костанай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0,4013 км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2022 - 2024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311,0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306,2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09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газопотребляющей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энергетической установки для покрытия собственных нужд ГКП «КТЭК»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ед. (2004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кВт-эл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        1904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кВт-тепл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2022 - 2024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765,1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761,8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28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тепломагистрали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ТМ-20 от ТЭЦ-2 до ТК 20.03 в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г.Костанае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0,6595 км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2023- 2024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744,9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737,4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85875" y="357188"/>
            <a:ext cx="7500938" cy="4000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685800">
              <a:defRPr/>
            </a:pPr>
            <a:r>
              <a:rPr lang="ru-RU" sz="2000" b="1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Объекты, планируемые к реализации в 2024-2025 годах</a:t>
            </a:r>
            <a:endParaRPr lang="ru-RU" sz="2000" baseline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"/>
          <p:cNvGrpSpPr>
            <a:grpSpLocks noGrp="1"/>
          </p:cNvGrpSpPr>
          <p:nvPr/>
        </p:nvGrpSpPr>
        <p:grpSpPr bwMode="auto">
          <a:xfrm>
            <a:off x="285750" y="214313"/>
            <a:ext cx="757238" cy="582612"/>
            <a:chOff x="325" y="175"/>
            <a:chExt cx="871" cy="612"/>
          </a:xfrm>
        </p:grpSpPr>
        <p:sp>
          <p:nvSpPr>
            <p:cNvPr id="18503" name="AutoShape 5"/>
            <p:cNvSpPr>
              <a:spLocks noChangeArrowheads="1"/>
            </p:cNvSpPr>
            <p:nvPr/>
          </p:nvSpPr>
          <p:spPr bwMode="auto">
            <a:xfrm>
              <a:off x="326" y="531"/>
              <a:ext cx="870" cy="256"/>
            </a:xfrm>
            <a:custGeom>
              <a:avLst/>
              <a:gdLst>
                <a:gd name="T0" fmla="*/ 0 w 3267"/>
                <a:gd name="T1" fmla="*/ 0 h 978"/>
                <a:gd name="T2" fmla="*/ 0 w 3267"/>
                <a:gd name="T3" fmla="*/ 0 h 978"/>
                <a:gd name="T4" fmla="*/ 0 w 3267"/>
                <a:gd name="T5" fmla="*/ 0 h 978"/>
                <a:gd name="T6" fmla="*/ 0 w 3267"/>
                <a:gd name="T7" fmla="*/ 0 h 978"/>
                <a:gd name="T8" fmla="*/ 0 w 3267"/>
                <a:gd name="T9" fmla="*/ 0 h 978"/>
                <a:gd name="T10" fmla="*/ 0 w 3267"/>
                <a:gd name="T11" fmla="*/ 0 h 978"/>
                <a:gd name="T12" fmla="*/ 0 w 3267"/>
                <a:gd name="T13" fmla="*/ 0 h 978"/>
                <a:gd name="T14" fmla="*/ 0 w 3267"/>
                <a:gd name="T15" fmla="*/ 0 h 978"/>
                <a:gd name="T16" fmla="*/ 0 w 3267"/>
                <a:gd name="T17" fmla="*/ 0 h 978"/>
                <a:gd name="T18" fmla="*/ 0 w 3267"/>
                <a:gd name="T19" fmla="*/ 0 h 978"/>
                <a:gd name="T20" fmla="*/ 0 w 3267"/>
                <a:gd name="T21" fmla="*/ 0 h 978"/>
                <a:gd name="T22" fmla="*/ 0 w 3267"/>
                <a:gd name="T23" fmla="*/ 0 h 978"/>
                <a:gd name="T24" fmla="*/ 0 w 3267"/>
                <a:gd name="T25" fmla="*/ 0 h 978"/>
                <a:gd name="T26" fmla="*/ 0 w 3267"/>
                <a:gd name="T27" fmla="*/ 0 h 978"/>
                <a:gd name="T28" fmla="*/ 0 w 3267"/>
                <a:gd name="T29" fmla="*/ 0 h 978"/>
                <a:gd name="T30" fmla="*/ 0 w 3267"/>
                <a:gd name="T31" fmla="*/ 0 h 978"/>
                <a:gd name="T32" fmla="*/ 0 w 3267"/>
                <a:gd name="T33" fmla="*/ 0 h 978"/>
                <a:gd name="T34" fmla="*/ 0 w 3267"/>
                <a:gd name="T35" fmla="*/ 0 h 978"/>
                <a:gd name="T36" fmla="*/ 0 w 3267"/>
                <a:gd name="T37" fmla="*/ 0 h 978"/>
                <a:gd name="T38" fmla="*/ 0 w 3267"/>
                <a:gd name="T39" fmla="*/ 0 h 978"/>
                <a:gd name="T40" fmla="*/ 0 w 3267"/>
                <a:gd name="T41" fmla="*/ 0 h 978"/>
                <a:gd name="T42" fmla="*/ 0 w 3267"/>
                <a:gd name="T43" fmla="*/ 0 h 978"/>
                <a:gd name="T44" fmla="*/ 0 w 3267"/>
                <a:gd name="T45" fmla="*/ 0 h 978"/>
                <a:gd name="T46" fmla="*/ 0 w 3267"/>
                <a:gd name="T47" fmla="*/ 0 h 978"/>
                <a:gd name="T48" fmla="*/ 0 w 3267"/>
                <a:gd name="T49" fmla="*/ 0 h 978"/>
                <a:gd name="T50" fmla="*/ 0 w 3267"/>
                <a:gd name="T51" fmla="*/ 0 h 978"/>
                <a:gd name="T52" fmla="*/ 0 w 3267"/>
                <a:gd name="T53" fmla="*/ 0 h 978"/>
                <a:gd name="T54" fmla="*/ 0 w 3267"/>
                <a:gd name="T55" fmla="*/ 0 h 978"/>
                <a:gd name="T56" fmla="*/ 0 w 3267"/>
                <a:gd name="T57" fmla="*/ 0 h 978"/>
                <a:gd name="T58" fmla="*/ 0 w 3267"/>
                <a:gd name="T59" fmla="*/ 0 h 978"/>
                <a:gd name="T60" fmla="*/ 0 w 3267"/>
                <a:gd name="T61" fmla="*/ 0 h 978"/>
                <a:gd name="T62" fmla="*/ 0 w 3267"/>
                <a:gd name="T63" fmla="*/ 0 h 978"/>
                <a:gd name="T64" fmla="*/ 0 w 3267"/>
                <a:gd name="T65" fmla="*/ 0 h 978"/>
                <a:gd name="T66" fmla="*/ 0 w 3267"/>
                <a:gd name="T67" fmla="*/ 0 h 978"/>
                <a:gd name="T68" fmla="*/ 0 w 3267"/>
                <a:gd name="T69" fmla="*/ 0 h 978"/>
                <a:gd name="T70" fmla="*/ 0 w 3267"/>
                <a:gd name="T71" fmla="*/ 0 h 978"/>
                <a:gd name="T72" fmla="*/ 0 w 3267"/>
                <a:gd name="T73" fmla="*/ 0 h 978"/>
                <a:gd name="T74" fmla="*/ 0 w 3267"/>
                <a:gd name="T75" fmla="*/ 0 h 978"/>
                <a:gd name="T76" fmla="*/ 0 w 3267"/>
                <a:gd name="T77" fmla="*/ 0 h 978"/>
                <a:gd name="T78" fmla="*/ 0 w 3267"/>
                <a:gd name="T79" fmla="*/ 0 h 978"/>
                <a:gd name="T80" fmla="*/ 0 w 3267"/>
                <a:gd name="T81" fmla="*/ 0 h 978"/>
                <a:gd name="T82" fmla="*/ 0 w 3267"/>
                <a:gd name="T83" fmla="*/ 0 h 978"/>
                <a:gd name="T84" fmla="*/ 0 w 3267"/>
                <a:gd name="T85" fmla="*/ 0 h 978"/>
                <a:gd name="T86" fmla="*/ 0 w 3267"/>
                <a:gd name="T87" fmla="*/ 0 h 978"/>
                <a:gd name="T88" fmla="*/ 0 w 3267"/>
                <a:gd name="T89" fmla="*/ 0 h 978"/>
                <a:gd name="T90" fmla="*/ 0 w 3267"/>
                <a:gd name="T91" fmla="*/ 0 h 978"/>
                <a:gd name="T92" fmla="*/ 0 w 3267"/>
                <a:gd name="T93" fmla="*/ 0 h 97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67"/>
                <a:gd name="T142" fmla="*/ 0 h 978"/>
                <a:gd name="T143" fmla="*/ 3267 w 3267"/>
                <a:gd name="T144" fmla="*/ 978 h 97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67" h="978">
                  <a:moveTo>
                    <a:pt x="0" y="957"/>
                  </a:moveTo>
                  <a:lnTo>
                    <a:pt x="0" y="15"/>
                  </a:lnTo>
                  <a:lnTo>
                    <a:pt x="335" y="15"/>
                  </a:lnTo>
                  <a:lnTo>
                    <a:pt x="335" y="420"/>
                  </a:lnTo>
                  <a:lnTo>
                    <a:pt x="547" y="15"/>
                  </a:lnTo>
                  <a:lnTo>
                    <a:pt x="927" y="15"/>
                  </a:lnTo>
                  <a:lnTo>
                    <a:pt x="643" y="481"/>
                  </a:lnTo>
                  <a:lnTo>
                    <a:pt x="968" y="957"/>
                  </a:lnTo>
                  <a:lnTo>
                    <a:pt x="557" y="957"/>
                  </a:lnTo>
                  <a:lnTo>
                    <a:pt x="335" y="562"/>
                  </a:lnTo>
                  <a:lnTo>
                    <a:pt x="335" y="957"/>
                  </a:lnTo>
                  <a:lnTo>
                    <a:pt x="0" y="957"/>
                  </a:lnTo>
                  <a:close/>
                  <a:moveTo>
                    <a:pt x="1104" y="957"/>
                  </a:moveTo>
                  <a:lnTo>
                    <a:pt x="1104" y="324"/>
                  </a:lnTo>
                  <a:lnTo>
                    <a:pt x="917" y="324"/>
                  </a:lnTo>
                  <a:lnTo>
                    <a:pt x="917" y="15"/>
                  </a:lnTo>
                  <a:lnTo>
                    <a:pt x="1626" y="15"/>
                  </a:lnTo>
                  <a:lnTo>
                    <a:pt x="1626" y="324"/>
                  </a:lnTo>
                  <a:lnTo>
                    <a:pt x="1439" y="324"/>
                  </a:lnTo>
                  <a:lnTo>
                    <a:pt x="1439" y="957"/>
                  </a:lnTo>
                  <a:lnTo>
                    <a:pt x="1104" y="957"/>
                  </a:lnTo>
                  <a:close/>
                  <a:moveTo>
                    <a:pt x="1930" y="603"/>
                  </a:moveTo>
                  <a:lnTo>
                    <a:pt x="1758" y="603"/>
                  </a:lnTo>
                  <a:lnTo>
                    <a:pt x="1758" y="365"/>
                  </a:lnTo>
                  <a:lnTo>
                    <a:pt x="1925" y="365"/>
                  </a:lnTo>
                  <a:lnTo>
                    <a:pt x="1915" y="350"/>
                  </a:lnTo>
                  <a:lnTo>
                    <a:pt x="1899" y="339"/>
                  </a:lnTo>
                  <a:lnTo>
                    <a:pt x="1879" y="324"/>
                  </a:lnTo>
                  <a:lnTo>
                    <a:pt x="1864" y="319"/>
                  </a:lnTo>
                  <a:lnTo>
                    <a:pt x="1844" y="309"/>
                  </a:lnTo>
                  <a:lnTo>
                    <a:pt x="1823" y="304"/>
                  </a:lnTo>
                  <a:lnTo>
                    <a:pt x="1803" y="304"/>
                  </a:lnTo>
                  <a:lnTo>
                    <a:pt x="1783" y="304"/>
                  </a:lnTo>
                  <a:lnTo>
                    <a:pt x="1758" y="304"/>
                  </a:lnTo>
                  <a:lnTo>
                    <a:pt x="1727" y="309"/>
                  </a:lnTo>
                  <a:lnTo>
                    <a:pt x="1702" y="314"/>
                  </a:lnTo>
                  <a:lnTo>
                    <a:pt x="1682" y="324"/>
                  </a:lnTo>
                  <a:lnTo>
                    <a:pt x="1656" y="339"/>
                  </a:lnTo>
                  <a:lnTo>
                    <a:pt x="1631" y="355"/>
                  </a:lnTo>
                  <a:lnTo>
                    <a:pt x="1611" y="370"/>
                  </a:lnTo>
                  <a:lnTo>
                    <a:pt x="1585" y="390"/>
                  </a:lnTo>
                  <a:lnTo>
                    <a:pt x="1585" y="41"/>
                  </a:lnTo>
                  <a:lnTo>
                    <a:pt x="1616" y="30"/>
                  </a:lnTo>
                  <a:lnTo>
                    <a:pt x="1646" y="25"/>
                  </a:lnTo>
                  <a:lnTo>
                    <a:pt x="1677" y="15"/>
                  </a:lnTo>
                  <a:lnTo>
                    <a:pt x="1702" y="10"/>
                  </a:lnTo>
                  <a:lnTo>
                    <a:pt x="1732" y="5"/>
                  </a:lnTo>
                  <a:lnTo>
                    <a:pt x="1763" y="0"/>
                  </a:lnTo>
                  <a:lnTo>
                    <a:pt x="1788" y="0"/>
                  </a:lnTo>
                  <a:lnTo>
                    <a:pt x="1818" y="0"/>
                  </a:lnTo>
                  <a:lnTo>
                    <a:pt x="1849" y="0"/>
                  </a:lnTo>
                  <a:lnTo>
                    <a:pt x="1879" y="0"/>
                  </a:lnTo>
                  <a:lnTo>
                    <a:pt x="1910" y="5"/>
                  </a:lnTo>
                  <a:lnTo>
                    <a:pt x="1935" y="10"/>
                  </a:lnTo>
                  <a:lnTo>
                    <a:pt x="1965" y="15"/>
                  </a:lnTo>
                  <a:lnTo>
                    <a:pt x="1991" y="20"/>
                  </a:lnTo>
                  <a:lnTo>
                    <a:pt x="2016" y="30"/>
                  </a:lnTo>
                  <a:lnTo>
                    <a:pt x="2036" y="41"/>
                  </a:lnTo>
                  <a:lnTo>
                    <a:pt x="2061" y="51"/>
                  </a:lnTo>
                  <a:lnTo>
                    <a:pt x="2082" y="61"/>
                  </a:lnTo>
                  <a:lnTo>
                    <a:pt x="2107" y="76"/>
                  </a:lnTo>
                  <a:lnTo>
                    <a:pt x="2127" y="86"/>
                  </a:lnTo>
                  <a:lnTo>
                    <a:pt x="2142" y="101"/>
                  </a:lnTo>
                  <a:lnTo>
                    <a:pt x="2163" y="117"/>
                  </a:lnTo>
                  <a:lnTo>
                    <a:pt x="2178" y="132"/>
                  </a:lnTo>
                  <a:lnTo>
                    <a:pt x="2193" y="152"/>
                  </a:lnTo>
                  <a:lnTo>
                    <a:pt x="2208" y="167"/>
                  </a:lnTo>
                  <a:lnTo>
                    <a:pt x="2224" y="187"/>
                  </a:lnTo>
                  <a:lnTo>
                    <a:pt x="2234" y="208"/>
                  </a:lnTo>
                  <a:lnTo>
                    <a:pt x="2249" y="228"/>
                  </a:lnTo>
                  <a:lnTo>
                    <a:pt x="2259" y="243"/>
                  </a:lnTo>
                  <a:lnTo>
                    <a:pt x="2269" y="269"/>
                  </a:lnTo>
                  <a:lnTo>
                    <a:pt x="2274" y="289"/>
                  </a:lnTo>
                  <a:lnTo>
                    <a:pt x="2284" y="309"/>
                  </a:lnTo>
                  <a:lnTo>
                    <a:pt x="2289" y="329"/>
                  </a:lnTo>
                  <a:lnTo>
                    <a:pt x="2294" y="355"/>
                  </a:lnTo>
                  <a:lnTo>
                    <a:pt x="2299" y="375"/>
                  </a:lnTo>
                  <a:lnTo>
                    <a:pt x="2305" y="395"/>
                  </a:lnTo>
                  <a:lnTo>
                    <a:pt x="2310" y="420"/>
                  </a:lnTo>
                  <a:lnTo>
                    <a:pt x="2310" y="441"/>
                  </a:lnTo>
                  <a:lnTo>
                    <a:pt x="2310" y="466"/>
                  </a:lnTo>
                  <a:lnTo>
                    <a:pt x="2310" y="491"/>
                  </a:lnTo>
                  <a:lnTo>
                    <a:pt x="2310" y="527"/>
                  </a:lnTo>
                  <a:lnTo>
                    <a:pt x="2310" y="567"/>
                  </a:lnTo>
                  <a:lnTo>
                    <a:pt x="2299" y="603"/>
                  </a:lnTo>
                  <a:lnTo>
                    <a:pt x="2294" y="638"/>
                  </a:lnTo>
                  <a:lnTo>
                    <a:pt x="2284" y="669"/>
                  </a:lnTo>
                  <a:lnTo>
                    <a:pt x="2274" y="699"/>
                  </a:lnTo>
                  <a:lnTo>
                    <a:pt x="2259" y="729"/>
                  </a:lnTo>
                  <a:lnTo>
                    <a:pt x="2239" y="760"/>
                  </a:lnTo>
                  <a:lnTo>
                    <a:pt x="2224" y="785"/>
                  </a:lnTo>
                  <a:lnTo>
                    <a:pt x="2203" y="811"/>
                  </a:lnTo>
                  <a:lnTo>
                    <a:pt x="2183" y="836"/>
                  </a:lnTo>
                  <a:lnTo>
                    <a:pt x="2158" y="856"/>
                  </a:lnTo>
                  <a:lnTo>
                    <a:pt x="2137" y="876"/>
                  </a:lnTo>
                  <a:lnTo>
                    <a:pt x="2112" y="892"/>
                  </a:lnTo>
                  <a:lnTo>
                    <a:pt x="2082" y="912"/>
                  </a:lnTo>
                  <a:lnTo>
                    <a:pt x="2056" y="927"/>
                  </a:lnTo>
                  <a:lnTo>
                    <a:pt x="2026" y="937"/>
                  </a:lnTo>
                  <a:lnTo>
                    <a:pt x="1996" y="947"/>
                  </a:lnTo>
                  <a:lnTo>
                    <a:pt x="1965" y="957"/>
                  </a:lnTo>
                  <a:lnTo>
                    <a:pt x="1940" y="968"/>
                  </a:lnTo>
                  <a:lnTo>
                    <a:pt x="1910" y="973"/>
                  </a:lnTo>
                  <a:lnTo>
                    <a:pt x="1879" y="978"/>
                  </a:lnTo>
                  <a:lnTo>
                    <a:pt x="1844" y="978"/>
                  </a:lnTo>
                  <a:lnTo>
                    <a:pt x="1813" y="978"/>
                  </a:lnTo>
                  <a:lnTo>
                    <a:pt x="1793" y="978"/>
                  </a:lnTo>
                  <a:lnTo>
                    <a:pt x="1768" y="978"/>
                  </a:lnTo>
                  <a:lnTo>
                    <a:pt x="1747" y="973"/>
                  </a:lnTo>
                  <a:lnTo>
                    <a:pt x="1717" y="968"/>
                  </a:lnTo>
                  <a:lnTo>
                    <a:pt x="1692" y="962"/>
                  </a:lnTo>
                  <a:lnTo>
                    <a:pt x="1656" y="957"/>
                  </a:lnTo>
                  <a:lnTo>
                    <a:pt x="1626" y="947"/>
                  </a:lnTo>
                  <a:lnTo>
                    <a:pt x="1590" y="937"/>
                  </a:lnTo>
                  <a:lnTo>
                    <a:pt x="1580" y="583"/>
                  </a:lnTo>
                  <a:lnTo>
                    <a:pt x="1606" y="603"/>
                  </a:lnTo>
                  <a:lnTo>
                    <a:pt x="1636" y="623"/>
                  </a:lnTo>
                  <a:lnTo>
                    <a:pt x="1661" y="638"/>
                  </a:lnTo>
                  <a:lnTo>
                    <a:pt x="1687" y="648"/>
                  </a:lnTo>
                  <a:lnTo>
                    <a:pt x="1712" y="659"/>
                  </a:lnTo>
                  <a:lnTo>
                    <a:pt x="1742" y="664"/>
                  </a:lnTo>
                  <a:lnTo>
                    <a:pt x="1768" y="669"/>
                  </a:lnTo>
                  <a:lnTo>
                    <a:pt x="1793" y="669"/>
                  </a:lnTo>
                  <a:lnTo>
                    <a:pt x="1813" y="669"/>
                  </a:lnTo>
                  <a:lnTo>
                    <a:pt x="1839" y="669"/>
                  </a:lnTo>
                  <a:lnTo>
                    <a:pt x="1854" y="664"/>
                  </a:lnTo>
                  <a:lnTo>
                    <a:pt x="1874" y="653"/>
                  </a:lnTo>
                  <a:lnTo>
                    <a:pt x="1889" y="643"/>
                  </a:lnTo>
                  <a:lnTo>
                    <a:pt x="1904" y="633"/>
                  </a:lnTo>
                  <a:lnTo>
                    <a:pt x="1920" y="618"/>
                  </a:lnTo>
                  <a:lnTo>
                    <a:pt x="1930" y="603"/>
                  </a:lnTo>
                  <a:close/>
                  <a:moveTo>
                    <a:pt x="2299" y="957"/>
                  </a:moveTo>
                  <a:lnTo>
                    <a:pt x="2299" y="15"/>
                  </a:lnTo>
                  <a:lnTo>
                    <a:pt x="2629" y="15"/>
                  </a:lnTo>
                  <a:lnTo>
                    <a:pt x="2629" y="420"/>
                  </a:lnTo>
                  <a:lnTo>
                    <a:pt x="2841" y="15"/>
                  </a:lnTo>
                  <a:lnTo>
                    <a:pt x="3226" y="15"/>
                  </a:lnTo>
                  <a:lnTo>
                    <a:pt x="2943" y="481"/>
                  </a:lnTo>
                  <a:lnTo>
                    <a:pt x="3267" y="957"/>
                  </a:lnTo>
                  <a:lnTo>
                    <a:pt x="2857" y="957"/>
                  </a:lnTo>
                  <a:lnTo>
                    <a:pt x="2629" y="562"/>
                  </a:lnTo>
                  <a:lnTo>
                    <a:pt x="2629" y="957"/>
                  </a:lnTo>
                  <a:lnTo>
                    <a:pt x="2299" y="957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04" name="Rectangle 6"/>
            <p:cNvSpPr>
              <a:spLocks noChangeArrowheads="1"/>
            </p:cNvSpPr>
            <p:nvPr/>
          </p:nvSpPr>
          <p:spPr bwMode="auto">
            <a:xfrm>
              <a:off x="325" y="242"/>
              <a:ext cx="89" cy="527"/>
            </a:xfrm>
            <a:prstGeom prst="rect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8505" name="AutoShape 7"/>
            <p:cNvSpPr>
              <a:spLocks noChangeArrowheads="1"/>
            </p:cNvSpPr>
            <p:nvPr/>
          </p:nvSpPr>
          <p:spPr bwMode="auto">
            <a:xfrm rot="-120000">
              <a:off x="365" y="178"/>
              <a:ext cx="175" cy="91"/>
            </a:xfrm>
            <a:custGeom>
              <a:avLst/>
              <a:gdLst>
                <a:gd name="T0" fmla="*/ 0 w 664"/>
                <a:gd name="T1" fmla="*/ 0 h 355"/>
                <a:gd name="T2" fmla="*/ 0 w 664"/>
                <a:gd name="T3" fmla="*/ 0 h 355"/>
                <a:gd name="T4" fmla="*/ 0 w 664"/>
                <a:gd name="T5" fmla="*/ 0 h 355"/>
                <a:gd name="T6" fmla="*/ 0 w 664"/>
                <a:gd name="T7" fmla="*/ 0 h 355"/>
                <a:gd name="T8" fmla="*/ 0 w 664"/>
                <a:gd name="T9" fmla="*/ 0 h 355"/>
                <a:gd name="T10" fmla="*/ 0 w 664"/>
                <a:gd name="T11" fmla="*/ 0 h 355"/>
                <a:gd name="T12" fmla="*/ 0 w 664"/>
                <a:gd name="T13" fmla="*/ 0 h 355"/>
                <a:gd name="T14" fmla="*/ 0 w 664"/>
                <a:gd name="T15" fmla="*/ 0 h 355"/>
                <a:gd name="T16" fmla="*/ 0 w 664"/>
                <a:gd name="T17" fmla="*/ 0 h 355"/>
                <a:gd name="T18" fmla="*/ 0 w 664"/>
                <a:gd name="T19" fmla="*/ 0 h 355"/>
                <a:gd name="T20" fmla="*/ 0 w 664"/>
                <a:gd name="T21" fmla="*/ 0 h 355"/>
                <a:gd name="T22" fmla="*/ 0 w 664"/>
                <a:gd name="T23" fmla="*/ 0 h 355"/>
                <a:gd name="T24" fmla="*/ 0 w 664"/>
                <a:gd name="T25" fmla="*/ 0 h 355"/>
                <a:gd name="T26" fmla="*/ 0 w 664"/>
                <a:gd name="T27" fmla="*/ 0 h 355"/>
                <a:gd name="T28" fmla="*/ 0 w 664"/>
                <a:gd name="T29" fmla="*/ 0 h 355"/>
                <a:gd name="T30" fmla="*/ 0 w 664"/>
                <a:gd name="T31" fmla="*/ 0 h 355"/>
                <a:gd name="T32" fmla="*/ 0 w 664"/>
                <a:gd name="T33" fmla="*/ 0 h 355"/>
                <a:gd name="T34" fmla="*/ 0 w 664"/>
                <a:gd name="T35" fmla="*/ 0 h 355"/>
                <a:gd name="T36" fmla="*/ 0 w 664"/>
                <a:gd name="T37" fmla="*/ 0 h 355"/>
                <a:gd name="T38" fmla="*/ 0 w 664"/>
                <a:gd name="T39" fmla="*/ 0 h 355"/>
                <a:gd name="T40" fmla="*/ 0 w 664"/>
                <a:gd name="T41" fmla="*/ 0 h 355"/>
                <a:gd name="T42" fmla="*/ 0 w 664"/>
                <a:gd name="T43" fmla="*/ 0 h 355"/>
                <a:gd name="T44" fmla="*/ 0 w 664"/>
                <a:gd name="T45" fmla="*/ 0 h 355"/>
                <a:gd name="T46" fmla="*/ 0 w 664"/>
                <a:gd name="T47" fmla="*/ 0 h 355"/>
                <a:gd name="T48" fmla="*/ 0 w 664"/>
                <a:gd name="T49" fmla="*/ 0 h 355"/>
                <a:gd name="T50" fmla="*/ 0 w 664"/>
                <a:gd name="T51" fmla="*/ 0 h 355"/>
                <a:gd name="T52" fmla="*/ 0 w 664"/>
                <a:gd name="T53" fmla="*/ 0 h 355"/>
                <a:gd name="T54" fmla="*/ 0 w 664"/>
                <a:gd name="T55" fmla="*/ 0 h 355"/>
                <a:gd name="T56" fmla="*/ 0 w 664"/>
                <a:gd name="T57" fmla="*/ 0 h 355"/>
                <a:gd name="T58" fmla="*/ 0 w 664"/>
                <a:gd name="T59" fmla="*/ 0 h 355"/>
                <a:gd name="T60" fmla="*/ 0 w 664"/>
                <a:gd name="T61" fmla="*/ 0 h 355"/>
                <a:gd name="T62" fmla="*/ 0 w 664"/>
                <a:gd name="T63" fmla="*/ 0 h 355"/>
                <a:gd name="T64" fmla="*/ 0 w 664"/>
                <a:gd name="T65" fmla="*/ 0 h 355"/>
                <a:gd name="T66" fmla="*/ 0 w 664"/>
                <a:gd name="T67" fmla="*/ 0 h 355"/>
                <a:gd name="T68" fmla="*/ 0 w 664"/>
                <a:gd name="T69" fmla="*/ 0 h 355"/>
                <a:gd name="T70" fmla="*/ 0 w 664"/>
                <a:gd name="T71" fmla="*/ 0 h 355"/>
                <a:gd name="T72" fmla="*/ 0 w 664"/>
                <a:gd name="T73" fmla="*/ 0 h 355"/>
                <a:gd name="T74" fmla="*/ 0 w 664"/>
                <a:gd name="T75" fmla="*/ 0 h 355"/>
                <a:gd name="T76" fmla="*/ 0 w 664"/>
                <a:gd name="T77" fmla="*/ 0 h 355"/>
                <a:gd name="T78" fmla="*/ 0 w 664"/>
                <a:gd name="T79" fmla="*/ 0 h 355"/>
                <a:gd name="T80" fmla="*/ 0 w 664"/>
                <a:gd name="T81" fmla="*/ 0 h 35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64"/>
                <a:gd name="T124" fmla="*/ 0 h 355"/>
                <a:gd name="T125" fmla="*/ 664 w 664"/>
                <a:gd name="T126" fmla="*/ 355 h 35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64" h="355">
                  <a:moveTo>
                    <a:pt x="249" y="0"/>
                  </a:moveTo>
                  <a:lnTo>
                    <a:pt x="208" y="0"/>
                  </a:lnTo>
                  <a:lnTo>
                    <a:pt x="173" y="16"/>
                  </a:lnTo>
                  <a:lnTo>
                    <a:pt x="142" y="31"/>
                  </a:lnTo>
                  <a:lnTo>
                    <a:pt x="117" y="46"/>
                  </a:lnTo>
                  <a:lnTo>
                    <a:pt x="92" y="56"/>
                  </a:lnTo>
                  <a:lnTo>
                    <a:pt x="66" y="66"/>
                  </a:lnTo>
                  <a:lnTo>
                    <a:pt x="36" y="66"/>
                  </a:lnTo>
                  <a:lnTo>
                    <a:pt x="0" y="61"/>
                  </a:lnTo>
                  <a:lnTo>
                    <a:pt x="5" y="66"/>
                  </a:lnTo>
                  <a:lnTo>
                    <a:pt x="11" y="76"/>
                  </a:lnTo>
                  <a:lnTo>
                    <a:pt x="21" y="86"/>
                  </a:lnTo>
                  <a:lnTo>
                    <a:pt x="31" y="92"/>
                  </a:lnTo>
                  <a:lnTo>
                    <a:pt x="46" y="97"/>
                  </a:lnTo>
                  <a:lnTo>
                    <a:pt x="56" y="102"/>
                  </a:lnTo>
                  <a:lnTo>
                    <a:pt x="71" y="107"/>
                  </a:lnTo>
                  <a:lnTo>
                    <a:pt x="87" y="102"/>
                  </a:lnTo>
                  <a:lnTo>
                    <a:pt x="97" y="81"/>
                  </a:lnTo>
                  <a:lnTo>
                    <a:pt x="112" y="97"/>
                  </a:lnTo>
                  <a:lnTo>
                    <a:pt x="142" y="61"/>
                  </a:lnTo>
                  <a:lnTo>
                    <a:pt x="147" y="81"/>
                  </a:lnTo>
                  <a:lnTo>
                    <a:pt x="173" y="76"/>
                  </a:lnTo>
                  <a:lnTo>
                    <a:pt x="178" y="51"/>
                  </a:lnTo>
                  <a:lnTo>
                    <a:pt x="193" y="66"/>
                  </a:lnTo>
                  <a:lnTo>
                    <a:pt x="218" y="31"/>
                  </a:lnTo>
                  <a:lnTo>
                    <a:pt x="223" y="41"/>
                  </a:lnTo>
                  <a:lnTo>
                    <a:pt x="233" y="51"/>
                  </a:lnTo>
                  <a:lnTo>
                    <a:pt x="243" y="56"/>
                  </a:lnTo>
                  <a:lnTo>
                    <a:pt x="249" y="66"/>
                  </a:lnTo>
                  <a:lnTo>
                    <a:pt x="259" y="71"/>
                  </a:lnTo>
                  <a:lnTo>
                    <a:pt x="269" y="81"/>
                  </a:lnTo>
                  <a:lnTo>
                    <a:pt x="274" y="86"/>
                  </a:lnTo>
                  <a:lnTo>
                    <a:pt x="279" y="102"/>
                  </a:lnTo>
                  <a:lnTo>
                    <a:pt x="289" y="132"/>
                  </a:lnTo>
                  <a:lnTo>
                    <a:pt x="304" y="167"/>
                  </a:lnTo>
                  <a:lnTo>
                    <a:pt x="319" y="213"/>
                  </a:lnTo>
                  <a:lnTo>
                    <a:pt x="340" y="254"/>
                  </a:lnTo>
                  <a:lnTo>
                    <a:pt x="355" y="274"/>
                  </a:lnTo>
                  <a:lnTo>
                    <a:pt x="370" y="294"/>
                  </a:lnTo>
                  <a:lnTo>
                    <a:pt x="385" y="309"/>
                  </a:lnTo>
                  <a:lnTo>
                    <a:pt x="400" y="325"/>
                  </a:lnTo>
                  <a:lnTo>
                    <a:pt x="426" y="340"/>
                  </a:lnTo>
                  <a:lnTo>
                    <a:pt x="446" y="350"/>
                  </a:lnTo>
                  <a:lnTo>
                    <a:pt x="471" y="355"/>
                  </a:lnTo>
                  <a:lnTo>
                    <a:pt x="502" y="355"/>
                  </a:lnTo>
                  <a:lnTo>
                    <a:pt x="507" y="269"/>
                  </a:lnTo>
                  <a:lnTo>
                    <a:pt x="527" y="355"/>
                  </a:lnTo>
                  <a:lnTo>
                    <a:pt x="547" y="350"/>
                  </a:lnTo>
                  <a:lnTo>
                    <a:pt x="557" y="269"/>
                  </a:lnTo>
                  <a:lnTo>
                    <a:pt x="578" y="345"/>
                  </a:lnTo>
                  <a:lnTo>
                    <a:pt x="598" y="238"/>
                  </a:lnTo>
                  <a:lnTo>
                    <a:pt x="623" y="319"/>
                  </a:lnTo>
                  <a:lnTo>
                    <a:pt x="639" y="243"/>
                  </a:lnTo>
                  <a:lnTo>
                    <a:pt x="654" y="294"/>
                  </a:lnTo>
                  <a:lnTo>
                    <a:pt x="654" y="269"/>
                  </a:lnTo>
                  <a:lnTo>
                    <a:pt x="659" y="238"/>
                  </a:lnTo>
                  <a:lnTo>
                    <a:pt x="659" y="208"/>
                  </a:lnTo>
                  <a:lnTo>
                    <a:pt x="664" y="173"/>
                  </a:lnTo>
                  <a:lnTo>
                    <a:pt x="664" y="137"/>
                  </a:lnTo>
                  <a:lnTo>
                    <a:pt x="664" y="107"/>
                  </a:lnTo>
                  <a:lnTo>
                    <a:pt x="664" y="76"/>
                  </a:lnTo>
                  <a:lnTo>
                    <a:pt x="659" y="51"/>
                  </a:lnTo>
                  <a:lnTo>
                    <a:pt x="639" y="76"/>
                  </a:lnTo>
                  <a:lnTo>
                    <a:pt x="613" y="97"/>
                  </a:lnTo>
                  <a:lnTo>
                    <a:pt x="593" y="112"/>
                  </a:lnTo>
                  <a:lnTo>
                    <a:pt x="573" y="127"/>
                  </a:lnTo>
                  <a:lnTo>
                    <a:pt x="552" y="137"/>
                  </a:lnTo>
                  <a:lnTo>
                    <a:pt x="532" y="142"/>
                  </a:lnTo>
                  <a:lnTo>
                    <a:pt x="512" y="147"/>
                  </a:lnTo>
                  <a:lnTo>
                    <a:pt x="492" y="152"/>
                  </a:lnTo>
                  <a:lnTo>
                    <a:pt x="476" y="147"/>
                  </a:lnTo>
                  <a:lnTo>
                    <a:pt x="461" y="142"/>
                  </a:lnTo>
                  <a:lnTo>
                    <a:pt x="446" y="137"/>
                  </a:lnTo>
                  <a:lnTo>
                    <a:pt x="436" y="127"/>
                  </a:lnTo>
                  <a:lnTo>
                    <a:pt x="416" y="102"/>
                  </a:lnTo>
                  <a:lnTo>
                    <a:pt x="395" y="76"/>
                  </a:lnTo>
                  <a:lnTo>
                    <a:pt x="375" y="46"/>
                  </a:lnTo>
                  <a:lnTo>
                    <a:pt x="345" y="21"/>
                  </a:lnTo>
                  <a:lnTo>
                    <a:pt x="330" y="10"/>
                  </a:lnTo>
                  <a:lnTo>
                    <a:pt x="304" y="5"/>
                  </a:lnTo>
                  <a:lnTo>
                    <a:pt x="279" y="0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8502" name="Прямоугольник 8"/>
          <p:cNvSpPr>
            <a:spLocks noChangeArrowheads="1"/>
          </p:cNvSpPr>
          <p:nvPr/>
        </p:nvSpPr>
        <p:spPr bwMode="auto">
          <a:xfrm>
            <a:off x="7215188" y="857250"/>
            <a:ext cx="1714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 baseline="0">
                <a:latin typeface="Times New Roman" pitchFamily="18" charset="0"/>
                <a:cs typeface="Times New Roman" pitchFamily="18" charset="0"/>
              </a:rPr>
              <a:t>млн. тенге, с НДС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75" y="1131888"/>
          <a:ext cx="8858282" cy="4724025"/>
        </p:xfrm>
        <a:graphic>
          <a:graphicData uri="http://schemas.openxmlformats.org/drawingml/2006/table">
            <a:tbl>
              <a:tblPr/>
              <a:tblGrid>
                <a:gridCol w="377383"/>
                <a:gridCol w="2757067"/>
                <a:gridCol w="1310755"/>
                <a:gridCol w="937894"/>
                <a:gridCol w="953972"/>
                <a:gridCol w="885831"/>
                <a:gridCol w="817690"/>
                <a:gridCol w="817690"/>
              </a:tblGrid>
              <a:tr h="7300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Проектная мощность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Период реализации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Общая сметная стоимость проекта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2024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2025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Энерго-эффектив-ность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5559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тепломагистрали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ТМ-17 по ул. Чехова (от ТК12.02 до ТК ВУ17.04) в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г.Костанае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0,608 км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2023- 2024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672,4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666,1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00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участка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тепломагистрали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ТМ-2 от х.т. рядом с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жд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ул.Темирбаева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39 до ТК 2.06 по ул.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Тәуелсіздік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г.Костанае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0,972 км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2023- 2024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1 355,0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45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тепломагистрали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ТМ-12 от х.т. рядом с ТК 12.02 до ТК 12.06 в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г.Костанае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0,6902 км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2023- 2024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787,3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776,1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2,2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с установкой системы экологического мониторинга на ТЭЦ                    в г.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Костанае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ед. в комплектации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196,5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186,1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1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главного паропровода на ТЭЦ в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г.Костанае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ед.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9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двух главных паропроводов ТЭЦ-2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г.Костаная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ед.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2023- 2024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153,8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148,2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00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линии выхода охлаждающей воды конденсатора турбины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Mono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ТЭЦ-2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г.Костаная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ед.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2023- 2024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74,5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85875" y="357188"/>
            <a:ext cx="7500938" cy="4000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685800">
              <a:defRPr/>
            </a:pPr>
            <a:r>
              <a:rPr lang="ru-RU" sz="2000" b="1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Объекты, планируемые к реализации в 2024-2025 годах</a:t>
            </a:r>
            <a:endParaRPr lang="ru-RU" sz="2000" baseline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"/>
          <p:cNvGrpSpPr>
            <a:grpSpLocks noGrp="1"/>
          </p:cNvGrpSpPr>
          <p:nvPr/>
        </p:nvGrpSpPr>
        <p:grpSpPr bwMode="auto">
          <a:xfrm>
            <a:off x="285750" y="214313"/>
            <a:ext cx="757238" cy="582612"/>
            <a:chOff x="325" y="175"/>
            <a:chExt cx="871" cy="612"/>
          </a:xfrm>
        </p:grpSpPr>
        <p:sp>
          <p:nvSpPr>
            <p:cNvPr id="19535" name="AutoShape 5"/>
            <p:cNvSpPr>
              <a:spLocks noChangeArrowheads="1"/>
            </p:cNvSpPr>
            <p:nvPr/>
          </p:nvSpPr>
          <p:spPr bwMode="auto">
            <a:xfrm>
              <a:off x="326" y="531"/>
              <a:ext cx="870" cy="256"/>
            </a:xfrm>
            <a:custGeom>
              <a:avLst/>
              <a:gdLst>
                <a:gd name="T0" fmla="*/ 0 w 3267"/>
                <a:gd name="T1" fmla="*/ 0 h 978"/>
                <a:gd name="T2" fmla="*/ 0 w 3267"/>
                <a:gd name="T3" fmla="*/ 0 h 978"/>
                <a:gd name="T4" fmla="*/ 0 w 3267"/>
                <a:gd name="T5" fmla="*/ 0 h 978"/>
                <a:gd name="T6" fmla="*/ 0 w 3267"/>
                <a:gd name="T7" fmla="*/ 0 h 978"/>
                <a:gd name="T8" fmla="*/ 0 w 3267"/>
                <a:gd name="T9" fmla="*/ 0 h 978"/>
                <a:gd name="T10" fmla="*/ 0 w 3267"/>
                <a:gd name="T11" fmla="*/ 0 h 978"/>
                <a:gd name="T12" fmla="*/ 0 w 3267"/>
                <a:gd name="T13" fmla="*/ 0 h 978"/>
                <a:gd name="T14" fmla="*/ 0 w 3267"/>
                <a:gd name="T15" fmla="*/ 0 h 978"/>
                <a:gd name="T16" fmla="*/ 0 w 3267"/>
                <a:gd name="T17" fmla="*/ 0 h 978"/>
                <a:gd name="T18" fmla="*/ 0 w 3267"/>
                <a:gd name="T19" fmla="*/ 0 h 978"/>
                <a:gd name="T20" fmla="*/ 0 w 3267"/>
                <a:gd name="T21" fmla="*/ 0 h 978"/>
                <a:gd name="T22" fmla="*/ 0 w 3267"/>
                <a:gd name="T23" fmla="*/ 0 h 978"/>
                <a:gd name="T24" fmla="*/ 0 w 3267"/>
                <a:gd name="T25" fmla="*/ 0 h 978"/>
                <a:gd name="T26" fmla="*/ 0 w 3267"/>
                <a:gd name="T27" fmla="*/ 0 h 978"/>
                <a:gd name="T28" fmla="*/ 0 w 3267"/>
                <a:gd name="T29" fmla="*/ 0 h 978"/>
                <a:gd name="T30" fmla="*/ 0 w 3267"/>
                <a:gd name="T31" fmla="*/ 0 h 978"/>
                <a:gd name="T32" fmla="*/ 0 w 3267"/>
                <a:gd name="T33" fmla="*/ 0 h 978"/>
                <a:gd name="T34" fmla="*/ 0 w 3267"/>
                <a:gd name="T35" fmla="*/ 0 h 978"/>
                <a:gd name="T36" fmla="*/ 0 w 3267"/>
                <a:gd name="T37" fmla="*/ 0 h 978"/>
                <a:gd name="T38" fmla="*/ 0 w 3267"/>
                <a:gd name="T39" fmla="*/ 0 h 978"/>
                <a:gd name="T40" fmla="*/ 0 w 3267"/>
                <a:gd name="T41" fmla="*/ 0 h 978"/>
                <a:gd name="T42" fmla="*/ 0 w 3267"/>
                <a:gd name="T43" fmla="*/ 0 h 978"/>
                <a:gd name="T44" fmla="*/ 0 w 3267"/>
                <a:gd name="T45" fmla="*/ 0 h 978"/>
                <a:gd name="T46" fmla="*/ 0 w 3267"/>
                <a:gd name="T47" fmla="*/ 0 h 978"/>
                <a:gd name="T48" fmla="*/ 0 w 3267"/>
                <a:gd name="T49" fmla="*/ 0 h 978"/>
                <a:gd name="T50" fmla="*/ 0 w 3267"/>
                <a:gd name="T51" fmla="*/ 0 h 978"/>
                <a:gd name="T52" fmla="*/ 0 w 3267"/>
                <a:gd name="T53" fmla="*/ 0 h 978"/>
                <a:gd name="T54" fmla="*/ 0 w 3267"/>
                <a:gd name="T55" fmla="*/ 0 h 978"/>
                <a:gd name="T56" fmla="*/ 0 w 3267"/>
                <a:gd name="T57" fmla="*/ 0 h 978"/>
                <a:gd name="T58" fmla="*/ 0 w 3267"/>
                <a:gd name="T59" fmla="*/ 0 h 978"/>
                <a:gd name="T60" fmla="*/ 0 w 3267"/>
                <a:gd name="T61" fmla="*/ 0 h 978"/>
                <a:gd name="T62" fmla="*/ 0 w 3267"/>
                <a:gd name="T63" fmla="*/ 0 h 978"/>
                <a:gd name="T64" fmla="*/ 0 w 3267"/>
                <a:gd name="T65" fmla="*/ 0 h 978"/>
                <a:gd name="T66" fmla="*/ 0 w 3267"/>
                <a:gd name="T67" fmla="*/ 0 h 978"/>
                <a:gd name="T68" fmla="*/ 0 w 3267"/>
                <a:gd name="T69" fmla="*/ 0 h 978"/>
                <a:gd name="T70" fmla="*/ 0 w 3267"/>
                <a:gd name="T71" fmla="*/ 0 h 978"/>
                <a:gd name="T72" fmla="*/ 0 w 3267"/>
                <a:gd name="T73" fmla="*/ 0 h 978"/>
                <a:gd name="T74" fmla="*/ 0 w 3267"/>
                <a:gd name="T75" fmla="*/ 0 h 978"/>
                <a:gd name="T76" fmla="*/ 0 w 3267"/>
                <a:gd name="T77" fmla="*/ 0 h 978"/>
                <a:gd name="T78" fmla="*/ 0 w 3267"/>
                <a:gd name="T79" fmla="*/ 0 h 978"/>
                <a:gd name="T80" fmla="*/ 0 w 3267"/>
                <a:gd name="T81" fmla="*/ 0 h 978"/>
                <a:gd name="T82" fmla="*/ 0 w 3267"/>
                <a:gd name="T83" fmla="*/ 0 h 978"/>
                <a:gd name="T84" fmla="*/ 0 w 3267"/>
                <a:gd name="T85" fmla="*/ 0 h 978"/>
                <a:gd name="T86" fmla="*/ 0 w 3267"/>
                <a:gd name="T87" fmla="*/ 0 h 978"/>
                <a:gd name="T88" fmla="*/ 0 w 3267"/>
                <a:gd name="T89" fmla="*/ 0 h 978"/>
                <a:gd name="T90" fmla="*/ 0 w 3267"/>
                <a:gd name="T91" fmla="*/ 0 h 978"/>
                <a:gd name="T92" fmla="*/ 0 w 3267"/>
                <a:gd name="T93" fmla="*/ 0 h 97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67"/>
                <a:gd name="T142" fmla="*/ 0 h 978"/>
                <a:gd name="T143" fmla="*/ 3267 w 3267"/>
                <a:gd name="T144" fmla="*/ 978 h 97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67" h="978">
                  <a:moveTo>
                    <a:pt x="0" y="957"/>
                  </a:moveTo>
                  <a:lnTo>
                    <a:pt x="0" y="15"/>
                  </a:lnTo>
                  <a:lnTo>
                    <a:pt x="335" y="15"/>
                  </a:lnTo>
                  <a:lnTo>
                    <a:pt x="335" y="420"/>
                  </a:lnTo>
                  <a:lnTo>
                    <a:pt x="547" y="15"/>
                  </a:lnTo>
                  <a:lnTo>
                    <a:pt x="927" y="15"/>
                  </a:lnTo>
                  <a:lnTo>
                    <a:pt x="643" y="481"/>
                  </a:lnTo>
                  <a:lnTo>
                    <a:pt x="968" y="957"/>
                  </a:lnTo>
                  <a:lnTo>
                    <a:pt x="557" y="957"/>
                  </a:lnTo>
                  <a:lnTo>
                    <a:pt x="335" y="562"/>
                  </a:lnTo>
                  <a:lnTo>
                    <a:pt x="335" y="957"/>
                  </a:lnTo>
                  <a:lnTo>
                    <a:pt x="0" y="957"/>
                  </a:lnTo>
                  <a:close/>
                  <a:moveTo>
                    <a:pt x="1104" y="957"/>
                  </a:moveTo>
                  <a:lnTo>
                    <a:pt x="1104" y="324"/>
                  </a:lnTo>
                  <a:lnTo>
                    <a:pt x="917" y="324"/>
                  </a:lnTo>
                  <a:lnTo>
                    <a:pt x="917" y="15"/>
                  </a:lnTo>
                  <a:lnTo>
                    <a:pt x="1626" y="15"/>
                  </a:lnTo>
                  <a:lnTo>
                    <a:pt x="1626" y="324"/>
                  </a:lnTo>
                  <a:lnTo>
                    <a:pt x="1439" y="324"/>
                  </a:lnTo>
                  <a:lnTo>
                    <a:pt x="1439" y="957"/>
                  </a:lnTo>
                  <a:lnTo>
                    <a:pt x="1104" y="957"/>
                  </a:lnTo>
                  <a:close/>
                  <a:moveTo>
                    <a:pt x="1930" y="603"/>
                  </a:moveTo>
                  <a:lnTo>
                    <a:pt x="1758" y="603"/>
                  </a:lnTo>
                  <a:lnTo>
                    <a:pt x="1758" y="365"/>
                  </a:lnTo>
                  <a:lnTo>
                    <a:pt x="1925" y="365"/>
                  </a:lnTo>
                  <a:lnTo>
                    <a:pt x="1915" y="350"/>
                  </a:lnTo>
                  <a:lnTo>
                    <a:pt x="1899" y="339"/>
                  </a:lnTo>
                  <a:lnTo>
                    <a:pt x="1879" y="324"/>
                  </a:lnTo>
                  <a:lnTo>
                    <a:pt x="1864" y="319"/>
                  </a:lnTo>
                  <a:lnTo>
                    <a:pt x="1844" y="309"/>
                  </a:lnTo>
                  <a:lnTo>
                    <a:pt x="1823" y="304"/>
                  </a:lnTo>
                  <a:lnTo>
                    <a:pt x="1803" y="304"/>
                  </a:lnTo>
                  <a:lnTo>
                    <a:pt x="1783" y="304"/>
                  </a:lnTo>
                  <a:lnTo>
                    <a:pt x="1758" y="304"/>
                  </a:lnTo>
                  <a:lnTo>
                    <a:pt x="1727" y="309"/>
                  </a:lnTo>
                  <a:lnTo>
                    <a:pt x="1702" y="314"/>
                  </a:lnTo>
                  <a:lnTo>
                    <a:pt x="1682" y="324"/>
                  </a:lnTo>
                  <a:lnTo>
                    <a:pt x="1656" y="339"/>
                  </a:lnTo>
                  <a:lnTo>
                    <a:pt x="1631" y="355"/>
                  </a:lnTo>
                  <a:lnTo>
                    <a:pt x="1611" y="370"/>
                  </a:lnTo>
                  <a:lnTo>
                    <a:pt x="1585" y="390"/>
                  </a:lnTo>
                  <a:lnTo>
                    <a:pt x="1585" y="41"/>
                  </a:lnTo>
                  <a:lnTo>
                    <a:pt x="1616" y="30"/>
                  </a:lnTo>
                  <a:lnTo>
                    <a:pt x="1646" y="25"/>
                  </a:lnTo>
                  <a:lnTo>
                    <a:pt x="1677" y="15"/>
                  </a:lnTo>
                  <a:lnTo>
                    <a:pt x="1702" y="10"/>
                  </a:lnTo>
                  <a:lnTo>
                    <a:pt x="1732" y="5"/>
                  </a:lnTo>
                  <a:lnTo>
                    <a:pt x="1763" y="0"/>
                  </a:lnTo>
                  <a:lnTo>
                    <a:pt x="1788" y="0"/>
                  </a:lnTo>
                  <a:lnTo>
                    <a:pt x="1818" y="0"/>
                  </a:lnTo>
                  <a:lnTo>
                    <a:pt x="1849" y="0"/>
                  </a:lnTo>
                  <a:lnTo>
                    <a:pt x="1879" y="0"/>
                  </a:lnTo>
                  <a:lnTo>
                    <a:pt x="1910" y="5"/>
                  </a:lnTo>
                  <a:lnTo>
                    <a:pt x="1935" y="10"/>
                  </a:lnTo>
                  <a:lnTo>
                    <a:pt x="1965" y="15"/>
                  </a:lnTo>
                  <a:lnTo>
                    <a:pt x="1991" y="20"/>
                  </a:lnTo>
                  <a:lnTo>
                    <a:pt x="2016" y="30"/>
                  </a:lnTo>
                  <a:lnTo>
                    <a:pt x="2036" y="41"/>
                  </a:lnTo>
                  <a:lnTo>
                    <a:pt x="2061" y="51"/>
                  </a:lnTo>
                  <a:lnTo>
                    <a:pt x="2082" y="61"/>
                  </a:lnTo>
                  <a:lnTo>
                    <a:pt x="2107" y="76"/>
                  </a:lnTo>
                  <a:lnTo>
                    <a:pt x="2127" y="86"/>
                  </a:lnTo>
                  <a:lnTo>
                    <a:pt x="2142" y="101"/>
                  </a:lnTo>
                  <a:lnTo>
                    <a:pt x="2163" y="117"/>
                  </a:lnTo>
                  <a:lnTo>
                    <a:pt x="2178" y="132"/>
                  </a:lnTo>
                  <a:lnTo>
                    <a:pt x="2193" y="152"/>
                  </a:lnTo>
                  <a:lnTo>
                    <a:pt x="2208" y="167"/>
                  </a:lnTo>
                  <a:lnTo>
                    <a:pt x="2224" y="187"/>
                  </a:lnTo>
                  <a:lnTo>
                    <a:pt x="2234" y="208"/>
                  </a:lnTo>
                  <a:lnTo>
                    <a:pt x="2249" y="228"/>
                  </a:lnTo>
                  <a:lnTo>
                    <a:pt x="2259" y="243"/>
                  </a:lnTo>
                  <a:lnTo>
                    <a:pt x="2269" y="269"/>
                  </a:lnTo>
                  <a:lnTo>
                    <a:pt x="2274" y="289"/>
                  </a:lnTo>
                  <a:lnTo>
                    <a:pt x="2284" y="309"/>
                  </a:lnTo>
                  <a:lnTo>
                    <a:pt x="2289" y="329"/>
                  </a:lnTo>
                  <a:lnTo>
                    <a:pt x="2294" y="355"/>
                  </a:lnTo>
                  <a:lnTo>
                    <a:pt x="2299" y="375"/>
                  </a:lnTo>
                  <a:lnTo>
                    <a:pt x="2305" y="395"/>
                  </a:lnTo>
                  <a:lnTo>
                    <a:pt x="2310" y="420"/>
                  </a:lnTo>
                  <a:lnTo>
                    <a:pt x="2310" y="441"/>
                  </a:lnTo>
                  <a:lnTo>
                    <a:pt x="2310" y="466"/>
                  </a:lnTo>
                  <a:lnTo>
                    <a:pt x="2310" y="491"/>
                  </a:lnTo>
                  <a:lnTo>
                    <a:pt x="2310" y="527"/>
                  </a:lnTo>
                  <a:lnTo>
                    <a:pt x="2310" y="567"/>
                  </a:lnTo>
                  <a:lnTo>
                    <a:pt x="2299" y="603"/>
                  </a:lnTo>
                  <a:lnTo>
                    <a:pt x="2294" y="638"/>
                  </a:lnTo>
                  <a:lnTo>
                    <a:pt x="2284" y="669"/>
                  </a:lnTo>
                  <a:lnTo>
                    <a:pt x="2274" y="699"/>
                  </a:lnTo>
                  <a:lnTo>
                    <a:pt x="2259" y="729"/>
                  </a:lnTo>
                  <a:lnTo>
                    <a:pt x="2239" y="760"/>
                  </a:lnTo>
                  <a:lnTo>
                    <a:pt x="2224" y="785"/>
                  </a:lnTo>
                  <a:lnTo>
                    <a:pt x="2203" y="811"/>
                  </a:lnTo>
                  <a:lnTo>
                    <a:pt x="2183" y="836"/>
                  </a:lnTo>
                  <a:lnTo>
                    <a:pt x="2158" y="856"/>
                  </a:lnTo>
                  <a:lnTo>
                    <a:pt x="2137" y="876"/>
                  </a:lnTo>
                  <a:lnTo>
                    <a:pt x="2112" y="892"/>
                  </a:lnTo>
                  <a:lnTo>
                    <a:pt x="2082" y="912"/>
                  </a:lnTo>
                  <a:lnTo>
                    <a:pt x="2056" y="927"/>
                  </a:lnTo>
                  <a:lnTo>
                    <a:pt x="2026" y="937"/>
                  </a:lnTo>
                  <a:lnTo>
                    <a:pt x="1996" y="947"/>
                  </a:lnTo>
                  <a:lnTo>
                    <a:pt x="1965" y="957"/>
                  </a:lnTo>
                  <a:lnTo>
                    <a:pt x="1940" y="968"/>
                  </a:lnTo>
                  <a:lnTo>
                    <a:pt x="1910" y="973"/>
                  </a:lnTo>
                  <a:lnTo>
                    <a:pt x="1879" y="978"/>
                  </a:lnTo>
                  <a:lnTo>
                    <a:pt x="1844" y="978"/>
                  </a:lnTo>
                  <a:lnTo>
                    <a:pt x="1813" y="978"/>
                  </a:lnTo>
                  <a:lnTo>
                    <a:pt x="1793" y="978"/>
                  </a:lnTo>
                  <a:lnTo>
                    <a:pt x="1768" y="978"/>
                  </a:lnTo>
                  <a:lnTo>
                    <a:pt x="1747" y="973"/>
                  </a:lnTo>
                  <a:lnTo>
                    <a:pt x="1717" y="968"/>
                  </a:lnTo>
                  <a:lnTo>
                    <a:pt x="1692" y="962"/>
                  </a:lnTo>
                  <a:lnTo>
                    <a:pt x="1656" y="957"/>
                  </a:lnTo>
                  <a:lnTo>
                    <a:pt x="1626" y="947"/>
                  </a:lnTo>
                  <a:lnTo>
                    <a:pt x="1590" y="937"/>
                  </a:lnTo>
                  <a:lnTo>
                    <a:pt x="1580" y="583"/>
                  </a:lnTo>
                  <a:lnTo>
                    <a:pt x="1606" y="603"/>
                  </a:lnTo>
                  <a:lnTo>
                    <a:pt x="1636" y="623"/>
                  </a:lnTo>
                  <a:lnTo>
                    <a:pt x="1661" y="638"/>
                  </a:lnTo>
                  <a:lnTo>
                    <a:pt x="1687" y="648"/>
                  </a:lnTo>
                  <a:lnTo>
                    <a:pt x="1712" y="659"/>
                  </a:lnTo>
                  <a:lnTo>
                    <a:pt x="1742" y="664"/>
                  </a:lnTo>
                  <a:lnTo>
                    <a:pt x="1768" y="669"/>
                  </a:lnTo>
                  <a:lnTo>
                    <a:pt x="1793" y="669"/>
                  </a:lnTo>
                  <a:lnTo>
                    <a:pt x="1813" y="669"/>
                  </a:lnTo>
                  <a:lnTo>
                    <a:pt x="1839" y="669"/>
                  </a:lnTo>
                  <a:lnTo>
                    <a:pt x="1854" y="664"/>
                  </a:lnTo>
                  <a:lnTo>
                    <a:pt x="1874" y="653"/>
                  </a:lnTo>
                  <a:lnTo>
                    <a:pt x="1889" y="643"/>
                  </a:lnTo>
                  <a:lnTo>
                    <a:pt x="1904" y="633"/>
                  </a:lnTo>
                  <a:lnTo>
                    <a:pt x="1920" y="618"/>
                  </a:lnTo>
                  <a:lnTo>
                    <a:pt x="1930" y="603"/>
                  </a:lnTo>
                  <a:close/>
                  <a:moveTo>
                    <a:pt x="2299" y="957"/>
                  </a:moveTo>
                  <a:lnTo>
                    <a:pt x="2299" y="15"/>
                  </a:lnTo>
                  <a:lnTo>
                    <a:pt x="2629" y="15"/>
                  </a:lnTo>
                  <a:lnTo>
                    <a:pt x="2629" y="420"/>
                  </a:lnTo>
                  <a:lnTo>
                    <a:pt x="2841" y="15"/>
                  </a:lnTo>
                  <a:lnTo>
                    <a:pt x="3226" y="15"/>
                  </a:lnTo>
                  <a:lnTo>
                    <a:pt x="2943" y="481"/>
                  </a:lnTo>
                  <a:lnTo>
                    <a:pt x="3267" y="957"/>
                  </a:lnTo>
                  <a:lnTo>
                    <a:pt x="2857" y="957"/>
                  </a:lnTo>
                  <a:lnTo>
                    <a:pt x="2629" y="562"/>
                  </a:lnTo>
                  <a:lnTo>
                    <a:pt x="2629" y="957"/>
                  </a:lnTo>
                  <a:lnTo>
                    <a:pt x="2299" y="957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36" name="Rectangle 6"/>
            <p:cNvSpPr>
              <a:spLocks noChangeArrowheads="1"/>
            </p:cNvSpPr>
            <p:nvPr/>
          </p:nvSpPr>
          <p:spPr bwMode="auto">
            <a:xfrm>
              <a:off x="325" y="242"/>
              <a:ext cx="89" cy="527"/>
            </a:xfrm>
            <a:prstGeom prst="rect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9537" name="AutoShape 7"/>
            <p:cNvSpPr>
              <a:spLocks noChangeArrowheads="1"/>
            </p:cNvSpPr>
            <p:nvPr/>
          </p:nvSpPr>
          <p:spPr bwMode="auto">
            <a:xfrm rot="-120000">
              <a:off x="365" y="178"/>
              <a:ext cx="175" cy="91"/>
            </a:xfrm>
            <a:custGeom>
              <a:avLst/>
              <a:gdLst>
                <a:gd name="T0" fmla="*/ 0 w 664"/>
                <a:gd name="T1" fmla="*/ 0 h 355"/>
                <a:gd name="T2" fmla="*/ 0 w 664"/>
                <a:gd name="T3" fmla="*/ 0 h 355"/>
                <a:gd name="T4" fmla="*/ 0 w 664"/>
                <a:gd name="T5" fmla="*/ 0 h 355"/>
                <a:gd name="T6" fmla="*/ 0 w 664"/>
                <a:gd name="T7" fmla="*/ 0 h 355"/>
                <a:gd name="T8" fmla="*/ 0 w 664"/>
                <a:gd name="T9" fmla="*/ 0 h 355"/>
                <a:gd name="T10" fmla="*/ 0 w 664"/>
                <a:gd name="T11" fmla="*/ 0 h 355"/>
                <a:gd name="T12" fmla="*/ 0 w 664"/>
                <a:gd name="T13" fmla="*/ 0 h 355"/>
                <a:gd name="T14" fmla="*/ 0 w 664"/>
                <a:gd name="T15" fmla="*/ 0 h 355"/>
                <a:gd name="T16" fmla="*/ 0 w 664"/>
                <a:gd name="T17" fmla="*/ 0 h 355"/>
                <a:gd name="T18" fmla="*/ 0 w 664"/>
                <a:gd name="T19" fmla="*/ 0 h 355"/>
                <a:gd name="T20" fmla="*/ 0 w 664"/>
                <a:gd name="T21" fmla="*/ 0 h 355"/>
                <a:gd name="T22" fmla="*/ 0 w 664"/>
                <a:gd name="T23" fmla="*/ 0 h 355"/>
                <a:gd name="T24" fmla="*/ 0 w 664"/>
                <a:gd name="T25" fmla="*/ 0 h 355"/>
                <a:gd name="T26" fmla="*/ 0 w 664"/>
                <a:gd name="T27" fmla="*/ 0 h 355"/>
                <a:gd name="T28" fmla="*/ 0 w 664"/>
                <a:gd name="T29" fmla="*/ 0 h 355"/>
                <a:gd name="T30" fmla="*/ 0 w 664"/>
                <a:gd name="T31" fmla="*/ 0 h 355"/>
                <a:gd name="T32" fmla="*/ 0 w 664"/>
                <a:gd name="T33" fmla="*/ 0 h 355"/>
                <a:gd name="T34" fmla="*/ 0 w 664"/>
                <a:gd name="T35" fmla="*/ 0 h 355"/>
                <a:gd name="T36" fmla="*/ 0 w 664"/>
                <a:gd name="T37" fmla="*/ 0 h 355"/>
                <a:gd name="T38" fmla="*/ 0 w 664"/>
                <a:gd name="T39" fmla="*/ 0 h 355"/>
                <a:gd name="T40" fmla="*/ 0 w 664"/>
                <a:gd name="T41" fmla="*/ 0 h 355"/>
                <a:gd name="T42" fmla="*/ 0 w 664"/>
                <a:gd name="T43" fmla="*/ 0 h 355"/>
                <a:gd name="T44" fmla="*/ 0 w 664"/>
                <a:gd name="T45" fmla="*/ 0 h 355"/>
                <a:gd name="T46" fmla="*/ 0 w 664"/>
                <a:gd name="T47" fmla="*/ 0 h 355"/>
                <a:gd name="T48" fmla="*/ 0 w 664"/>
                <a:gd name="T49" fmla="*/ 0 h 355"/>
                <a:gd name="T50" fmla="*/ 0 w 664"/>
                <a:gd name="T51" fmla="*/ 0 h 355"/>
                <a:gd name="T52" fmla="*/ 0 w 664"/>
                <a:gd name="T53" fmla="*/ 0 h 355"/>
                <a:gd name="T54" fmla="*/ 0 w 664"/>
                <a:gd name="T55" fmla="*/ 0 h 355"/>
                <a:gd name="T56" fmla="*/ 0 w 664"/>
                <a:gd name="T57" fmla="*/ 0 h 355"/>
                <a:gd name="T58" fmla="*/ 0 w 664"/>
                <a:gd name="T59" fmla="*/ 0 h 355"/>
                <a:gd name="T60" fmla="*/ 0 w 664"/>
                <a:gd name="T61" fmla="*/ 0 h 355"/>
                <a:gd name="T62" fmla="*/ 0 w 664"/>
                <a:gd name="T63" fmla="*/ 0 h 355"/>
                <a:gd name="T64" fmla="*/ 0 w 664"/>
                <a:gd name="T65" fmla="*/ 0 h 355"/>
                <a:gd name="T66" fmla="*/ 0 w 664"/>
                <a:gd name="T67" fmla="*/ 0 h 355"/>
                <a:gd name="T68" fmla="*/ 0 w 664"/>
                <a:gd name="T69" fmla="*/ 0 h 355"/>
                <a:gd name="T70" fmla="*/ 0 w 664"/>
                <a:gd name="T71" fmla="*/ 0 h 355"/>
                <a:gd name="T72" fmla="*/ 0 w 664"/>
                <a:gd name="T73" fmla="*/ 0 h 355"/>
                <a:gd name="T74" fmla="*/ 0 w 664"/>
                <a:gd name="T75" fmla="*/ 0 h 355"/>
                <a:gd name="T76" fmla="*/ 0 w 664"/>
                <a:gd name="T77" fmla="*/ 0 h 355"/>
                <a:gd name="T78" fmla="*/ 0 w 664"/>
                <a:gd name="T79" fmla="*/ 0 h 355"/>
                <a:gd name="T80" fmla="*/ 0 w 664"/>
                <a:gd name="T81" fmla="*/ 0 h 35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64"/>
                <a:gd name="T124" fmla="*/ 0 h 355"/>
                <a:gd name="T125" fmla="*/ 664 w 664"/>
                <a:gd name="T126" fmla="*/ 355 h 35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64" h="355">
                  <a:moveTo>
                    <a:pt x="249" y="0"/>
                  </a:moveTo>
                  <a:lnTo>
                    <a:pt x="208" y="0"/>
                  </a:lnTo>
                  <a:lnTo>
                    <a:pt x="173" y="16"/>
                  </a:lnTo>
                  <a:lnTo>
                    <a:pt x="142" y="31"/>
                  </a:lnTo>
                  <a:lnTo>
                    <a:pt x="117" y="46"/>
                  </a:lnTo>
                  <a:lnTo>
                    <a:pt x="92" y="56"/>
                  </a:lnTo>
                  <a:lnTo>
                    <a:pt x="66" y="66"/>
                  </a:lnTo>
                  <a:lnTo>
                    <a:pt x="36" y="66"/>
                  </a:lnTo>
                  <a:lnTo>
                    <a:pt x="0" y="61"/>
                  </a:lnTo>
                  <a:lnTo>
                    <a:pt x="5" y="66"/>
                  </a:lnTo>
                  <a:lnTo>
                    <a:pt x="11" y="76"/>
                  </a:lnTo>
                  <a:lnTo>
                    <a:pt x="21" y="86"/>
                  </a:lnTo>
                  <a:lnTo>
                    <a:pt x="31" y="92"/>
                  </a:lnTo>
                  <a:lnTo>
                    <a:pt x="46" y="97"/>
                  </a:lnTo>
                  <a:lnTo>
                    <a:pt x="56" y="102"/>
                  </a:lnTo>
                  <a:lnTo>
                    <a:pt x="71" y="107"/>
                  </a:lnTo>
                  <a:lnTo>
                    <a:pt x="87" y="102"/>
                  </a:lnTo>
                  <a:lnTo>
                    <a:pt x="97" y="81"/>
                  </a:lnTo>
                  <a:lnTo>
                    <a:pt x="112" y="97"/>
                  </a:lnTo>
                  <a:lnTo>
                    <a:pt x="142" y="61"/>
                  </a:lnTo>
                  <a:lnTo>
                    <a:pt x="147" y="81"/>
                  </a:lnTo>
                  <a:lnTo>
                    <a:pt x="173" y="76"/>
                  </a:lnTo>
                  <a:lnTo>
                    <a:pt x="178" y="51"/>
                  </a:lnTo>
                  <a:lnTo>
                    <a:pt x="193" y="66"/>
                  </a:lnTo>
                  <a:lnTo>
                    <a:pt x="218" y="31"/>
                  </a:lnTo>
                  <a:lnTo>
                    <a:pt x="223" y="41"/>
                  </a:lnTo>
                  <a:lnTo>
                    <a:pt x="233" y="51"/>
                  </a:lnTo>
                  <a:lnTo>
                    <a:pt x="243" y="56"/>
                  </a:lnTo>
                  <a:lnTo>
                    <a:pt x="249" y="66"/>
                  </a:lnTo>
                  <a:lnTo>
                    <a:pt x="259" y="71"/>
                  </a:lnTo>
                  <a:lnTo>
                    <a:pt x="269" y="81"/>
                  </a:lnTo>
                  <a:lnTo>
                    <a:pt x="274" y="86"/>
                  </a:lnTo>
                  <a:lnTo>
                    <a:pt x="279" y="102"/>
                  </a:lnTo>
                  <a:lnTo>
                    <a:pt x="289" y="132"/>
                  </a:lnTo>
                  <a:lnTo>
                    <a:pt x="304" y="167"/>
                  </a:lnTo>
                  <a:lnTo>
                    <a:pt x="319" y="213"/>
                  </a:lnTo>
                  <a:lnTo>
                    <a:pt x="340" y="254"/>
                  </a:lnTo>
                  <a:lnTo>
                    <a:pt x="355" y="274"/>
                  </a:lnTo>
                  <a:lnTo>
                    <a:pt x="370" y="294"/>
                  </a:lnTo>
                  <a:lnTo>
                    <a:pt x="385" y="309"/>
                  </a:lnTo>
                  <a:lnTo>
                    <a:pt x="400" y="325"/>
                  </a:lnTo>
                  <a:lnTo>
                    <a:pt x="426" y="340"/>
                  </a:lnTo>
                  <a:lnTo>
                    <a:pt x="446" y="350"/>
                  </a:lnTo>
                  <a:lnTo>
                    <a:pt x="471" y="355"/>
                  </a:lnTo>
                  <a:lnTo>
                    <a:pt x="502" y="355"/>
                  </a:lnTo>
                  <a:lnTo>
                    <a:pt x="507" y="269"/>
                  </a:lnTo>
                  <a:lnTo>
                    <a:pt x="527" y="355"/>
                  </a:lnTo>
                  <a:lnTo>
                    <a:pt x="547" y="350"/>
                  </a:lnTo>
                  <a:lnTo>
                    <a:pt x="557" y="269"/>
                  </a:lnTo>
                  <a:lnTo>
                    <a:pt x="578" y="345"/>
                  </a:lnTo>
                  <a:lnTo>
                    <a:pt x="598" y="238"/>
                  </a:lnTo>
                  <a:lnTo>
                    <a:pt x="623" y="319"/>
                  </a:lnTo>
                  <a:lnTo>
                    <a:pt x="639" y="243"/>
                  </a:lnTo>
                  <a:lnTo>
                    <a:pt x="654" y="294"/>
                  </a:lnTo>
                  <a:lnTo>
                    <a:pt x="654" y="269"/>
                  </a:lnTo>
                  <a:lnTo>
                    <a:pt x="659" y="238"/>
                  </a:lnTo>
                  <a:lnTo>
                    <a:pt x="659" y="208"/>
                  </a:lnTo>
                  <a:lnTo>
                    <a:pt x="664" y="173"/>
                  </a:lnTo>
                  <a:lnTo>
                    <a:pt x="664" y="137"/>
                  </a:lnTo>
                  <a:lnTo>
                    <a:pt x="664" y="107"/>
                  </a:lnTo>
                  <a:lnTo>
                    <a:pt x="664" y="76"/>
                  </a:lnTo>
                  <a:lnTo>
                    <a:pt x="659" y="51"/>
                  </a:lnTo>
                  <a:lnTo>
                    <a:pt x="639" y="76"/>
                  </a:lnTo>
                  <a:lnTo>
                    <a:pt x="613" y="97"/>
                  </a:lnTo>
                  <a:lnTo>
                    <a:pt x="593" y="112"/>
                  </a:lnTo>
                  <a:lnTo>
                    <a:pt x="573" y="127"/>
                  </a:lnTo>
                  <a:lnTo>
                    <a:pt x="552" y="137"/>
                  </a:lnTo>
                  <a:lnTo>
                    <a:pt x="532" y="142"/>
                  </a:lnTo>
                  <a:lnTo>
                    <a:pt x="512" y="147"/>
                  </a:lnTo>
                  <a:lnTo>
                    <a:pt x="492" y="152"/>
                  </a:lnTo>
                  <a:lnTo>
                    <a:pt x="476" y="147"/>
                  </a:lnTo>
                  <a:lnTo>
                    <a:pt x="461" y="142"/>
                  </a:lnTo>
                  <a:lnTo>
                    <a:pt x="446" y="137"/>
                  </a:lnTo>
                  <a:lnTo>
                    <a:pt x="436" y="127"/>
                  </a:lnTo>
                  <a:lnTo>
                    <a:pt x="416" y="102"/>
                  </a:lnTo>
                  <a:lnTo>
                    <a:pt x="395" y="76"/>
                  </a:lnTo>
                  <a:lnTo>
                    <a:pt x="375" y="46"/>
                  </a:lnTo>
                  <a:lnTo>
                    <a:pt x="345" y="21"/>
                  </a:lnTo>
                  <a:lnTo>
                    <a:pt x="330" y="10"/>
                  </a:lnTo>
                  <a:lnTo>
                    <a:pt x="304" y="5"/>
                  </a:lnTo>
                  <a:lnTo>
                    <a:pt x="279" y="0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534" name="Прямоугольник 8"/>
          <p:cNvSpPr>
            <a:spLocks noChangeArrowheads="1"/>
          </p:cNvSpPr>
          <p:nvPr/>
        </p:nvSpPr>
        <p:spPr bwMode="auto">
          <a:xfrm>
            <a:off x="7215188" y="857250"/>
            <a:ext cx="1714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 baseline="0">
                <a:latin typeface="Times New Roman" pitchFamily="18" charset="0"/>
                <a:cs typeface="Times New Roman" pitchFamily="18" charset="0"/>
              </a:rPr>
              <a:t>млн. тенге, с НДС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75" y="1143000"/>
          <a:ext cx="8858282" cy="4868301"/>
        </p:xfrm>
        <a:graphic>
          <a:graphicData uri="http://schemas.openxmlformats.org/drawingml/2006/table">
            <a:tbl>
              <a:tblPr/>
              <a:tblGrid>
                <a:gridCol w="377383"/>
                <a:gridCol w="2757067"/>
                <a:gridCol w="1310755"/>
                <a:gridCol w="937894"/>
                <a:gridCol w="953972"/>
                <a:gridCol w="885831"/>
                <a:gridCol w="817690"/>
                <a:gridCol w="817690"/>
              </a:tblGrid>
              <a:tr h="7302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Проектная мощность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Период реализации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Общая сметная стоимость проекта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2024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2025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Энерго-эффектив-ность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9623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разделительного силового трансформатора 10/10 кВ в линию ТГ-1 -  РП-3 - 2 ввод №4 КТЭЦ-2 с корректировкой схемы выдачи мощности по адресу ул.Л.Чайкиной,4А в г.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Костанае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ед.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2023 - 2024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257,2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228,9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02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участка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тепломагистрали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ТМ-23 от ТК 23.08 по ул. Чкалова до проектируемой ТК-1 по ул. Гашека                         в г.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Костанае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0,29 км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7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Капитальный ремонт парового котла ТП-65У ст.№4 на ТЭЦ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г.Костаная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ед.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2023 - 2024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4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Капитальный ремонт водогрейного котла ПТВМ-100 ст.№4 на ТЭЦ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г.Костаная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ед.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2023 - 2024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208,4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208,4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4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Капитальный ремонт водогрейного котла КВГМ-50 ст.№5 на ТЭЦ-2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г.Костаная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ед.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2023 - 2024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211,7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211,7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01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надземного узла на ТМ14                   в ТК 14.13 по пр. Абая в районе КИПК                 в г.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Костанае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0,01 км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01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участка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тепломагистрали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ТМ-2 от ТК 2.06 до ТК 2.11 по ул.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Тәуелсіздік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г.Костанае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0,8762 км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2023 - 2025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1 353,4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670,8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670,8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2,8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85875" y="357188"/>
            <a:ext cx="7500938" cy="4000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685800">
              <a:defRPr/>
            </a:pPr>
            <a:r>
              <a:rPr lang="ru-RU" sz="2000" b="1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Объекты, планируемые к реализации в 2024-2025 годах</a:t>
            </a:r>
            <a:endParaRPr lang="ru-RU" sz="2000" baseline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"/>
          <p:cNvGrpSpPr>
            <a:grpSpLocks noGrp="1"/>
          </p:cNvGrpSpPr>
          <p:nvPr/>
        </p:nvGrpSpPr>
        <p:grpSpPr bwMode="auto">
          <a:xfrm>
            <a:off x="285750" y="214313"/>
            <a:ext cx="757238" cy="582612"/>
            <a:chOff x="325" y="175"/>
            <a:chExt cx="871" cy="612"/>
          </a:xfrm>
        </p:grpSpPr>
        <p:sp>
          <p:nvSpPr>
            <p:cNvPr id="20559" name="AutoShape 5"/>
            <p:cNvSpPr>
              <a:spLocks noChangeArrowheads="1"/>
            </p:cNvSpPr>
            <p:nvPr/>
          </p:nvSpPr>
          <p:spPr bwMode="auto">
            <a:xfrm>
              <a:off x="326" y="531"/>
              <a:ext cx="870" cy="256"/>
            </a:xfrm>
            <a:custGeom>
              <a:avLst/>
              <a:gdLst>
                <a:gd name="T0" fmla="*/ 0 w 3267"/>
                <a:gd name="T1" fmla="*/ 0 h 978"/>
                <a:gd name="T2" fmla="*/ 0 w 3267"/>
                <a:gd name="T3" fmla="*/ 0 h 978"/>
                <a:gd name="T4" fmla="*/ 0 w 3267"/>
                <a:gd name="T5" fmla="*/ 0 h 978"/>
                <a:gd name="T6" fmla="*/ 0 w 3267"/>
                <a:gd name="T7" fmla="*/ 0 h 978"/>
                <a:gd name="T8" fmla="*/ 0 w 3267"/>
                <a:gd name="T9" fmla="*/ 0 h 978"/>
                <a:gd name="T10" fmla="*/ 0 w 3267"/>
                <a:gd name="T11" fmla="*/ 0 h 978"/>
                <a:gd name="T12" fmla="*/ 0 w 3267"/>
                <a:gd name="T13" fmla="*/ 0 h 978"/>
                <a:gd name="T14" fmla="*/ 0 w 3267"/>
                <a:gd name="T15" fmla="*/ 0 h 978"/>
                <a:gd name="T16" fmla="*/ 0 w 3267"/>
                <a:gd name="T17" fmla="*/ 0 h 978"/>
                <a:gd name="T18" fmla="*/ 0 w 3267"/>
                <a:gd name="T19" fmla="*/ 0 h 978"/>
                <a:gd name="T20" fmla="*/ 0 w 3267"/>
                <a:gd name="T21" fmla="*/ 0 h 978"/>
                <a:gd name="T22" fmla="*/ 0 w 3267"/>
                <a:gd name="T23" fmla="*/ 0 h 978"/>
                <a:gd name="T24" fmla="*/ 0 w 3267"/>
                <a:gd name="T25" fmla="*/ 0 h 978"/>
                <a:gd name="T26" fmla="*/ 0 w 3267"/>
                <a:gd name="T27" fmla="*/ 0 h 978"/>
                <a:gd name="T28" fmla="*/ 0 w 3267"/>
                <a:gd name="T29" fmla="*/ 0 h 978"/>
                <a:gd name="T30" fmla="*/ 0 w 3267"/>
                <a:gd name="T31" fmla="*/ 0 h 978"/>
                <a:gd name="T32" fmla="*/ 0 w 3267"/>
                <a:gd name="T33" fmla="*/ 0 h 978"/>
                <a:gd name="T34" fmla="*/ 0 w 3267"/>
                <a:gd name="T35" fmla="*/ 0 h 978"/>
                <a:gd name="T36" fmla="*/ 0 w 3267"/>
                <a:gd name="T37" fmla="*/ 0 h 978"/>
                <a:gd name="T38" fmla="*/ 0 w 3267"/>
                <a:gd name="T39" fmla="*/ 0 h 978"/>
                <a:gd name="T40" fmla="*/ 0 w 3267"/>
                <a:gd name="T41" fmla="*/ 0 h 978"/>
                <a:gd name="T42" fmla="*/ 0 w 3267"/>
                <a:gd name="T43" fmla="*/ 0 h 978"/>
                <a:gd name="T44" fmla="*/ 0 w 3267"/>
                <a:gd name="T45" fmla="*/ 0 h 978"/>
                <a:gd name="T46" fmla="*/ 0 w 3267"/>
                <a:gd name="T47" fmla="*/ 0 h 978"/>
                <a:gd name="T48" fmla="*/ 0 w 3267"/>
                <a:gd name="T49" fmla="*/ 0 h 978"/>
                <a:gd name="T50" fmla="*/ 0 w 3267"/>
                <a:gd name="T51" fmla="*/ 0 h 978"/>
                <a:gd name="T52" fmla="*/ 0 w 3267"/>
                <a:gd name="T53" fmla="*/ 0 h 978"/>
                <a:gd name="T54" fmla="*/ 0 w 3267"/>
                <a:gd name="T55" fmla="*/ 0 h 978"/>
                <a:gd name="T56" fmla="*/ 0 w 3267"/>
                <a:gd name="T57" fmla="*/ 0 h 978"/>
                <a:gd name="T58" fmla="*/ 0 w 3267"/>
                <a:gd name="T59" fmla="*/ 0 h 978"/>
                <a:gd name="T60" fmla="*/ 0 w 3267"/>
                <a:gd name="T61" fmla="*/ 0 h 978"/>
                <a:gd name="T62" fmla="*/ 0 w 3267"/>
                <a:gd name="T63" fmla="*/ 0 h 978"/>
                <a:gd name="T64" fmla="*/ 0 w 3267"/>
                <a:gd name="T65" fmla="*/ 0 h 978"/>
                <a:gd name="T66" fmla="*/ 0 w 3267"/>
                <a:gd name="T67" fmla="*/ 0 h 978"/>
                <a:gd name="T68" fmla="*/ 0 w 3267"/>
                <a:gd name="T69" fmla="*/ 0 h 978"/>
                <a:gd name="T70" fmla="*/ 0 w 3267"/>
                <a:gd name="T71" fmla="*/ 0 h 978"/>
                <a:gd name="T72" fmla="*/ 0 w 3267"/>
                <a:gd name="T73" fmla="*/ 0 h 978"/>
                <a:gd name="T74" fmla="*/ 0 w 3267"/>
                <a:gd name="T75" fmla="*/ 0 h 978"/>
                <a:gd name="T76" fmla="*/ 0 w 3267"/>
                <a:gd name="T77" fmla="*/ 0 h 978"/>
                <a:gd name="T78" fmla="*/ 0 w 3267"/>
                <a:gd name="T79" fmla="*/ 0 h 978"/>
                <a:gd name="T80" fmla="*/ 0 w 3267"/>
                <a:gd name="T81" fmla="*/ 0 h 978"/>
                <a:gd name="T82" fmla="*/ 0 w 3267"/>
                <a:gd name="T83" fmla="*/ 0 h 978"/>
                <a:gd name="T84" fmla="*/ 0 w 3267"/>
                <a:gd name="T85" fmla="*/ 0 h 978"/>
                <a:gd name="T86" fmla="*/ 0 w 3267"/>
                <a:gd name="T87" fmla="*/ 0 h 978"/>
                <a:gd name="T88" fmla="*/ 0 w 3267"/>
                <a:gd name="T89" fmla="*/ 0 h 978"/>
                <a:gd name="T90" fmla="*/ 0 w 3267"/>
                <a:gd name="T91" fmla="*/ 0 h 978"/>
                <a:gd name="T92" fmla="*/ 0 w 3267"/>
                <a:gd name="T93" fmla="*/ 0 h 97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67"/>
                <a:gd name="T142" fmla="*/ 0 h 978"/>
                <a:gd name="T143" fmla="*/ 3267 w 3267"/>
                <a:gd name="T144" fmla="*/ 978 h 97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67" h="978">
                  <a:moveTo>
                    <a:pt x="0" y="957"/>
                  </a:moveTo>
                  <a:lnTo>
                    <a:pt x="0" y="15"/>
                  </a:lnTo>
                  <a:lnTo>
                    <a:pt x="335" y="15"/>
                  </a:lnTo>
                  <a:lnTo>
                    <a:pt x="335" y="420"/>
                  </a:lnTo>
                  <a:lnTo>
                    <a:pt x="547" y="15"/>
                  </a:lnTo>
                  <a:lnTo>
                    <a:pt x="927" y="15"/>
                  </a:lnTo>
                  <a:lnTo>
                    <a:pt x="643" y="481"/>
                  </a:lnTo>
                  <a:lnTo>
                    <a:pt x="968" y="957"/>
                  </a:lnTo>
                  <a:lnTo>
                    <a:pt x="557" y="957"/>
                  </a:lnTo>
                  <a:lnTo>
                    <a:pt x="335" y="562"/>
                  </a:lnTo>
                  <a:lnTo>
                    <a:pt x="335" y="957"/>
                  </a:lnTo>
                  <a:lnTo>
                    <a:pt x="0" y="957"/>
                  </a:lnTo>
                  <a:close/>
                  <a:moveTo>
                    <a:pt x="1104" y="957"/>
                  </a:moveTo>
                  <a:lnTo>
                    <a:pt x="1104" y="324"/>
                  </a:lnTo>
                  <a:lnTo>
                    <a:pt x="917" y="324"/>
                  </a:lnTo>
                  <a:lnTo>
                    <a:pt x="917" y="15"/>
                  </a:lnTo>
                  <a:lnTo>
                    <a:pt x="1626" y="15"/>
                  </a:lnTo>
                  <a:lnTo>
                    <a:pt x="1626" y="324"/>
                  </a:lnTo>
                  <a:lnTo>
                    <a:pt x="1439" y="324"/>
                  </a:lnTo>
                  <a:lnTo>
                    <a:pt x="1439" y="957"/>
                  </a:lnTo>
                  <a:lnTo>
                    <a:pt x="1104" y="957"/>
                  </a:lnTo>
                  <a:close/>
                  <a:moveTo>
                    <a:pt x="1930" y="603"/>
                  </a:moveTo>
                  <a:lnTo>
                    <a:pt x="1758" y="603"/>
                  </a:lnTo>
                  <a:lnTo>
                    <a:pt x="1758" y="365"/>
                  </a:lnTo>
                  <a:lnTo>
                    <a:pt x="1925" y="365"/>
                  </a:lnTo>
                  <a:lnTo>
                    <a:pt x="1915" y="350"/>
                  </a:lnTo>
                  <a:lnTo>
                    <a:pt x="1899" y="339"/>
                  </a:lnTo>
                  <a:lnTo>
                    <a:pt x="1879" y="324"/>
                  </a:lnTo>
                  <a:lnTo>
                    <a:pt x="1864" y="319"/>
                  </a:lnTo>
                  <a:lnTo>
                    <a:pt x="1844" y="309"/>
                  </a:lnTo>
                  <a:lnTo>
                    <a:pt x="1823" y="304"/>
                  </a:lnTo>
                  <a:lnTo>
                    <a:pt x="1803" y="304"/>
                  </a:lnTo>
                  <a:lnTo>
                    <a:pt x="1783" y="304"/>
                  </a:lnTo>
                  <a:lnTo>
                    <a:pt x="1758" y="304"/>
                  </a:lnTo>
                  <a:lnTo>
                    <a:pt x="1727" y="309"/>
                  </a:lnTo>
                  <a:lnTo>
                    <a:pt x="1702" y="314"/>
                  </a:lnTo>
                  <a:lnTo>
                    <a:pt x="1682" y="324"/>
                  </a:lnTo>
                  <a:lnTo>
                    <a:pt x="1656" y="339"/>
                  </a:lnTo>
                  <a:lnTo>
                    <a:pt x="1631" y="355"/>
                  </a:lnTo>
                  <a:lnTo>
                    <a:pt x="1611" y="370"/>
                  </a:lnTo>
                  <a:lnTo>
                    <a:pt x="1585" y="390"/>
                  </a:lnTo>
                  <a:lnTo>
                    <a:pt x="1585" y="41"/>
                  </a:lnTo>
                  <a:lnTo>
                    <a:pt x="1616" y="30"/>
                  </a:lnTo>
                  <a:lnTo>
                    <a:pt x="1646" y="25"/>
                  </a:lnTo>
                  <a:lnTo>
                    <a:pt x="1677" y="15"/>
                  </a:lnTo>
                  <a:lnTo>
                    <a:pt x="1702" y="10"/>
                  </a:lnTo>
                  <a:lnTo>
                    <a:pt x="1732" y="5"/>
                  </a:lnTo>
                  <a:lnTo>
                    <a:pt x="1763" y="0"/>
                  </a:lnTo>
                  <a:lnTo>
                    <a:pt x="1788" y="0"/>
                  </a:lnTo>
                  <a:lnTo>
                    <a:pt x="1818" y="0"/>
                  </a:lnTo>
                  <a:lnTo>
                    <a:pt x="1849" y="0"/>
                  </a:lnTo>
                  <a:lnTo>
                    <a:pt x="1879" y="0"/>
                  </a:lnTo>
                  <a:lnTo>
                    <a:pt x="1910" y="5"/>
                  </a:lnTo>
                  <a:lnTo>
                    <a:pt x="1935" y="10"/>
                  </a:lnTo>
                  <a:lnTo>
                    <a:pt x="1965" y="15"/>
                  </a:lnTo>
                  <a:lnTo>
                    <a:pt x="1991" y="20"/>
                  </a:lnTo>
                  <a:lnTo>
                    <a:pt x="2016" y="30"/>
                  </a:lnTo>
                  <a:lnTo>
                    <a:pt x="2036" y="41"/>
                  </a:lnTo>
                  <a:lnTo>
                    <a:pt x="2061" y="51"/>
                  </a:lnTo>
                  <a:lnTo>
                    <a:pt x="2082" y="61"/>
                  </a:lnTo>
                  <a:lnTo>
                    <a:pt x="2107" y="76"/>
                  </a:lnTo>
                  <a:lnTo>
                    <a:pt x="2127" y="86"/>
                  </a:lnTo>
                  <a:lnTo>
                    <a:pt x="2142" y="101"/>
                  </a:lnTo>
                  <a:lnTo>
                    <a:pt x="2163" y="117"/>
                  </a:lnTo>
                  <a:lnTo>
                    <a:pt x="2178" y="132"/>
                  </a:lnTo>
                  <a:lnTo>
                    <a:pt x="2193" y="152"/>
                  </a:lnTo>
                  <a:lnTo>
                    <a:pt x="2208" y="167"/>
                  </a:lnTo>
                  <a:lnTo>
                    <a:pt x="2224" y="187"/>
                  </a:lnTo>
                  <a:lnTo>
                    <a:pt x="2234" y="208"/>
                  </a:lnTo>
                  <a:lnTo>
                    <a:pt x="2249" y="228"/>
                  </a:lnTo>
                  <a:lnTo>
                    <a:pt x="2259" y="243"/>
                  </a:lnTo>
                  <a:lnTo>
                    <a:pt x="2269" y="269"/>
                  </a:lnTo>
                  <a:lnTo>
                    <a:pt x="2274" y="289"/>
                  </a:lnTo>
                  <a:lnTo>
                    <a:pt x="2284" y="309"/>
                  </a:lnTo>
                  <a:lnTo>
                    <a:pt x="2289" y="329"/>
                  </a:lnTo>
                  <a:lnTo>
                    <a:pt x="2294" y="355"/>
                  </a:lnTo>
                  <a:lnTo>
                    <a:pt x="2299" y="375"/>
                  </a:lnTo>
                  <a:lnTo>
                    <a:pt x="2305" y="395"/>
                  </a:lnTo>
                  <a:lnTo>
                    <a:pt x="2310" y="420"/>
                  </a:lnTo>
                  <a:lnTo>
                    <a:pt x="2310" y="441"/>
                  </a:lnTo>
                  <a:lnTo>
                    <a:pt x="2310" y="466"/>
                  </a:lnTo>
                  <a:lnTo>
                    <a:pt x="2310" y="491"/>
                  </a:lnTo>
                  <a:lnTo>
                    <a:pt x="2310" y="527"/>
                  </a:lnTo>
                  <a:lnTo>
                    <a:pt x="2310" y="567"/>
                  </a:lnTo>
                  <a:lnTo>
                    <a:pt x="2299" y="603"/>
                  </a:lnTo>
                  <a:lnTo>
                    <a:pt x="2294" y="638"/>
                  </a:lnTo>
                  <a:lnTo>
                    <a:pt x="2284" y="669"/>
                  </a:lnTo>
                  <a:lnTo>
                    <a:pt x="2274" y="699"/>
                  </a:lnTo>
                  <a:lnTo>
                    <a:pt x="2259" y="729"/>
                  </a:lnTo>
                  <a:lnTo>
                    <a:pt x="2239" y="760"/>
                  </a:lnTo>
                  <a:lnTo>
                    <a:pt x="2224" y="785"/>
                  </a:lnTo>
                  <a:lnTo>
                    <a:pt x="2203" y="811"/>
                  </a:lnTo>
                  <a:lnTo>
                    <a:pt x="2183" y="836"/>
                  </a:lnTo>
                  <a:lnTo>
                    <a:pt x="2158" y="856"/>
                  </a:lnTo>
                  <a:lnTo>
                    <a:pt x="2137" y="876"/>
                  </a:lnTo>
                  <a:lnTo>
                    <a:pt x="2112" y="892"/>
                  </a:lnTo>
                  <a:lnTo>
                    <a:pt x="2082" y="912"/>
                  </a:lnTo>
                  <a:lnTo>
                    <a:pt x="2056" y="927"/>
                  </a:lnTo>
                  <a:lnTo>
                    <a:pt x="2026" y="937"/>
                  </a:lnTo>
                  <a:lnTo>
                    <a:pt x="1996" y="947"/>
                  </a:lnTo>
                  <a:lnTo>
                    <a:pt x="1965" y="957"/>
                  </a:lnTo>
                  <a:lnTo>
                    <a:pt x="1940" y="968"/>
                  </a:lnTo>
                  <a:lnTo>
                    <a:pt x="1910" y="973"/>
                  </a:lnTo>
                  <a:lnTo>
                    <a:pt x="1879" y="978"/>
                  </a:lnTo>
                  <a:lnTo>
                    <a:pt x="1844" y="978"/>
                  </a:lnTo>
                  <a:lnTo>
                    <a:pt x="1813" y="978"/>
                  </a:lnTo>
                  <a:lnTo>
                    <a:pt x="1793" y="978"/>
                  </a:lnTo>
                  <a:lnTo>
                    <a:pt x="1768" y="978"/>
                  </a:lnTo>
                  <a:lnTo>
                    <a:pt x="1747" y="973"/>
                  </a:lnTo>
                  <a:lnTo>
                    <a:pt x="1717" y="968"/>
                  </a:lnTo>
                  <a:lnTo>
                    <a:pt x="1692" y="962"/>
                  </a:lnTo>
                  <a:lnTo>
                    <a:pt x="1656" y="957"/>
                  </a:lnTo>
                  <a:lnTo>
                    <a:pt x="1626" y="947"/>
                  </a:lnTo>
                  <a:lnTo>
                    <a:pt x="1590" y="937"/>
                  </a:lnTo>
                  <a:lnTo>
                    <a:pt x="1580" y="583"/>
                  </a:lnTo>
                  <a:lnTo>
                    <a:pt x="1606" y="603"/>
                  </a:lnTo>
                  <a:lnTo>
                    <a:pt x="1636" y="623"/>
                  </a:lnTo>
                  <a:lnTo>
                    <a:pt x="1661" y="638"/>
                  </a:lnTo>
                  <a:lnTo>
                    <a:pt x="1687" y="648"/>
                  </a:lnTo>
                  <a:lnTo>
                    <a:pt x="1712" y="659"/>
                  </a:lnTo>
                  <a:lnTo>
                    <a:pt x="1742" y="664"/>
                  </a:lnTo>
                  <a:lnTo>
                    <a:pt x="1768" y="669"/>
                  </a:lnTo>
                  <a:lnTo>
                    <a:pt x="1793" y="669"/>
                  </a:lnTo>
                  <a:lnTo>
                    <a:pt x="1813" y="669"/>
                  </a:lnTo>
                  <a:lnTo>
                    <a:pt x="1839" y="669"/>
                  </a:lnTo>
                  <a:lnTo>
                    <a:pt x="1854" y="664"/>
                  </a:lnTo>
                  <a:lnTo>
                    <a:pt x="1874" y="653"/>
                  </a:lnTo>
                  <a:lnTo>
                    <a:pt x="1889" y="643"/>
                  </a:lnTo>
                  <a:lnTo>
                    <a:pt x="1904" y="633"/>
                  </a:lnTo>
                  <a:lnTo>
                    <a:pt x="1920" y="618"/>
                  </a:lnTo>
                  <a:lnTo>
                    <a:pt x="1930" y="603"/>
                  </a:lnTo>
                  <a:close/>
                  <a:moveTo>
                    <a:pt x="2299" y="957"/>
                  </a:moveTo>
                  <a:lnTo>
                    <a:pt x="2299" y="15"/>
                  </a:lnTo>
                  <a:lnTo>
                    <a:pt x="2629" y="15"/>
                  </a:lnTo>
                  <a:lnTo>
                    <a:pt x="2629" y="420"/>
                  </a:lnTo>
                  <a:lnTo>
                    <a:pt x="2841" y="15"/>
                  </a:lnTo>
                  <a:lnTo>
                    <a:pt x="3226" y="15"/>
                  </a:lnTo>
                  <a:lnTo>
                    <a:pt x="2943" y="481"/>
                  </a:lnTo>
                  <a:lnTo>
                    <a:pt x="3267" y="957"/>
                  </a:lnTo>
                  <a:lnTo>
                    <a:pt x="2857" y="957"/>
                  </a:lnTo>
                  <a:lnTo>
                    <a:pt x="2629" y="562"/>
                  </a:lnTo>
                  <a:lnTo>
                    <a:pt x="2629" y="957"/>
                  </a:lnTo>
                  <a:lnTo>
                    <a:pt x="2299" y="957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60" name="Rectangle 6"/>
            <p:cNvSpPr>
              <a:spLocks noChangeArrowheads="1"/>
            </p:cNvSpPr>
            <p:nvPr/>
          </p:nvSpPr>
          <p:spPr bwMode="auto">
            <a:xfrm>
              <a:off x="325" y="242"/>
              <a:ext cx="89" cy="527"/>
            </a:xfrm>
            <a:prstGeom prst="rect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20561" name="AutoShape 7"/>
            <p:cNvSpPr>
              <a:spLocks noChangeArrowheads="1"/>
            </p:cNvSpPr>
            <p:nvPr/>
          </p:nvSpPr>
          <p:spPr bwMode="auto">
            <a:xfrm rot="-120000">
              <a:off x="365" y="178"/>
              <a:ext cx="175" cy="91"/>
            </a:xfrm>
            <a:custGeom>
              <a:avLst/>
              <a:gdLst>
                <a:gd name="T0" fmla="*/ 0 w 664"/>
                <a:gd name="T1" fmla="*/ 0 h 355"/>
                <a:gd name="T2" fmla="*/ 0 w 664"/>
                <a:gd name="T3" fmla="*/ 0 h 355"/>
                <a:gd name="T4" fmla="*/ 0 w 664"/>
                <a:gd name="T5" fmla="*/ 0 h 355"/>
                <a:gd name="T6" fmla="*/ 0 w 664"/>
                <a:gd name="T7" fmla="*/ 0 h 355"/>
                <a:gd name="T8" fmla="*/ 0 w 664"/>
                <a:gd name="T9" fmla="*/ 0 h 355"/>
                <a:gd name="T10" fmla="*/ 0 w 664"/>
                <a:gd name="T11" fmla="*/ 0 h 355"/>
                <a:gd name="T12" fmla="*/ 0 w 664"/>
                <a:gd name="T13" fmla="*/ 0 h 355"/>
                <a:gd name="T14" fmla="*/ 0 w 664"/>
                <a:gd name="T15" fmla="*/ 0 h 355"/>
                <a:gd name="T16" fmla="*/ 0 w 664"/>
                <a:gd name="T17" fmla="*/ 0 h 355"/>
                <a:gd name="T18" fmla="*/ 0 w 664"/>
                <a:gd name="T19" fmla="*/ 0 h 355"/>
                <a:gd name="T20" fmla="*/ 0 w 664"/>
                <a:gd name="T21" fmla="*/ 0 h 355"/>
                <a:gd name="T22" fmla="*/ 0 w 664"/>
                <a:gd name="T23" fmla="*/ 0 h 355"/>
                <a:gd name="T24" fmla="*/ 0 w 664"/>
                <a:gd name="T25" fmla="*/ 0 h 355"/>
                <a:gd name="T26" fmla="*/ 0 w 664"/>
                <a:gd name="T27" fmla="*/ 0 h 355"/>
                <a:gd name="T28" fmla="*/ 0 w 664"/>
                <a:gd name="T29" fmla="*/ 0 h 355"/>
                <a:gd name="T30" fmla="*/ 0 w 664"/>
                <a:gd name="T31" fmla="*/ 0 h 355"/>
                <a:gd name="T32" fmla="*/ 0 w 664"/>
                <a:gd name="T33" fmla="*/ 0 h 355"/>
                <a:gd name="T34" fmla="*/ 0 w 664"/>
                <a:gd name="T35" fmla="*/ 0 h 355"/>
                <a:gd name="T36" fmla="*/ 0 w 664"/>
                <a:gd name="T37" fmla="*/ 0 h 355"/>
                <a:gd name="T38" fmla="*/ 0 w 664"/>
                <a:gd name="T39" fmla="*/ 0 h 355"/>
                <a:gd name="T40" fmla="*/ 0 w 664"/>
                <a:gd name="T41" fmla="*/ 0 h 355"/>
                <a:gd name="T42" fmla="*/ 0 w 664"/>
                <a:gd name="T43" fmla="*/ 0 h 355"/>
                <a:gd name="T44" fmla="*/ 0 w 664"/>
                <a:gd name="T45" fmla="*/ 0 h 355"/>
                <a:gd name="T46" fmla="*/ 0 w 664"/>
                <a:gd name="T47" fmla="*/ 0 h 355"/>
                <a:gd name="T48" fmla="*/ 0 w 664"/>
                <a:gd name="T49" fmla="*/ 0 h 355"/>
                <a:gd name="T50" fmla="*/ 0 w 664"/>
                <a:gd name="T51" fmla="*/ 0 h 355"/>
                <a:gd name="T52" fmla="*/ 0 w 664"/>
                <a:gd name="T53" fmla="*/ 0 h 355"/>
                <a:gd name="T54" fmla="*/ 0 w 664"/>
                <a:gd name="T55" fmla="*/ 0 h 355"/>
                <a:gd name="T56" fmla="*/ 0 w 664"/>
                <a:gd name="T57" fmla="*/ 0 h 355"/>
                <a:gd name="T58" fmla="*/ 0 w 664"/>
                <a:gd name="T59" fmla="*/ 0 h 355"/>
                <a:gd name="T60" fmla="*/ 0 w 664"/>
                <a:gd name="T61" fmla="*/ 0 h 355"/>
                <a:gd name="T62" fmla="*/ 0 w 664"/>
                <a:gd name="T63" fmla="*/ 0 h 355"/>
                <a:gd name="T64" fmla="*/ 0 w 664"/>
                <a:gd name="T65" fmla="*/ 0 h 355"/>
                <a:gd name="T66" fmla="*/ 0 w 664"/>
                <a:gd name="T67" fmla="*/ 0 h 355"/>
                <a:gd name="T68" fmla="*/ 0 w 664"/>
                <a:gd name="T69" fmla="*/ 0 h 355"/>
                <a:gd name="T70" fmla="*/ 0 w 664"/>
                <a:gd name="T71" fmla="*/ 0 h 355"/>
                <a:gd name="T72" fmla="*/ 0 w 664"/>
                <a:gd name="T73" fmla="*/ 0 h 355"/>
                <a:gd name="T74" fmla="*/ 0 w 664"/>
                <a:gd name="T75" fmla="*/ 0 h 355"/>
                <a:gd name="T76" fmla="*/ 0 w 664"/>
                <a:gd name="T77" fmla="*/ 0 h 355"/>
                <a:gd name="T78" fmla="*/ 0 w 664"/>
                <a:gd name="T79" fmla="*/ 0 h 355"/>
                <a:gd name="T80" fmla="*/ 0 w 664"/>
                <a:gd name="T81" fmla="*/ 0 h 35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64"/>
                <a:gd name="T124" fmla="*/ 0 h 355"/>
                <a:gd name="T125" fmla="*/ 664 w 664"/>
                <a:gd name="T126" fmla="*/ 355 h 35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64" h="355">
                  <a:moveTo>
                    <a:pt x="249" y="0"/>
                  </a:moveTo>
                  <a:lnTo>
                    <a:pt x="208" y="0"/>
                  </a:lnTo>
                  <a:lnTo>
                    <a:pt x="173" y="16"/>
                  </a:lnTo>
                  <a:lnTo>
                    <a:pt x="142" y="31"/>
                  </a:lnTo>
                  <a:lnTo>
                    <a:pt x="117" y="46"/>
                  </a:lnTo>
                  <a:lnTo>
                    <a:pt x="92" y="56"/>
                  </a:lnTo>
                  <a:lnTo>
                    <a:pt x="66" y="66"/>
                  </a:lnTo>
                  <a:lnTo>
                    <a:pt x="36" y="66"/>
                  </a:lnTo>
                  <a:lnTo>
                    <a:pt x="0" y="61"/>
                  </a:lnTo>
                  <a:lnTo>
                    <a:pt x="5" y="66"/>
                  </a:lnTo>
                  <a:lnTo>
                    <a:pt x="11" y="76"/>
                  </a:lnTo>
                  <a:lnTo>
                    <a:pt x="21" y="86"/>
                  </a:lnTo>
                  <a:lnTo>
                    <a:pt x="31" y="92"/>
                  </a:lnTo>
                  <a:lnTo>
                    <a:pt x="46" y="97"/>
                  </a:lnTo>
                  <a:lnTo>
                    <a:pt x="56" y="102"/>
                  </a:lnTo>
                  <a:lnTo>
                    <a:pt x="71" y="107"/>
                  </a:lnTo>
                  <a:lnTo>
                    <a:pt x="87" y="102"/>
                  </a:lnTo>
                  <a:lnTo>
                    <a:pt x="97" y="81"/>
                  </a:lnTo>
                  <a:lnTo>
                    <a:pt x="112" y="97"/>
                  </a:lnTo>
                  <a:lnTo>
                    <a:pt x="142" y="61"/>
                  </a:lnTo>
                  <a:lnTo>
                    <a:pt x="147" y="81"/>
                  </a:lnTo>
                  <a:lnTo>
                    <a:pt x="173" y="76"/>
                  </a:lnTo>
                  <a:lnTo>
                    <a:pt x="178" y="51"/>
                  </a:lnTo>
                  <a:lnTo>
                    <a:pt x="193" y="66"/>
                  </a:lnTo>
                  <a:lnTo>
                    <a:pt x="218" y="31"/>
                  </a:lnTo>
                  <a:lnTo>
                    <a:pt x="223" y="41"/>
                  </a:lnTo>
                  <a:lnTo>
                    <a:pt x="233" y="51"/>
                  </a:lnTo>
                  <a:lnTo>
                    <a:pt x="243" y="56"/>
                  </a:lnTo>
                  <a:lnTo>
                    <a:pt x="249" y="66"/>
                  </a:lnTo>
                  <a:lnTo>
                    <a:pt x="259" y="71"/>
                  </a:lnTo>
                  <a:lnTo>
                    <a:pt x="269" y="81"/>
                  </a:lnTo>
                  <a:lnTo>
                    <a:pt x="274" y="86"/>
                  </a:lnTo>
                  <a:lnTo>
                    <a:pt x="279" y="102"/>
                  </a:lnTo>
                  <a:lnTo>
                    <a:pt x="289" y="132"/>
                  </a:lnTo>
                  <a:lnTo>
                    <a:pt x="304" y="167"/>
                  </a:lnTo>
                  <a:lnTo>
                    <a:pt x="319" y="213"/>
                  </a:lnTo>
                  <a:lnTo>
                    <a:pt x="340" y="254"/>
                  </a:lnTo>
                  <a:lnTo>
                    <a:pt x="355" y="274"/>
                  </a:lnTo>
                  <a:lnTo>
                    <a:pt x="370" y="294"/>
                  </a:lnTo>
                  <a:lnTo>
                    <a:pt x="385" y="309"/>
                  </a:lnTo>
                  <a:lnTo>
                    <a:pt x="400" y="325"/>
                  </a:lnTo>
                  <a:lnTo>
                    <a:pt x="426" y="340"/>
                  </a:lnTo>
                  <a:lnTo>
                    <a:pt x="446" y="350"/>
                  </a:lnTo>
                  <a:lnTo>
                    <a:pt x="471" y="355"/>
                  </a:lnTo>
                  <a:lnTo>
                    <a:pt x="502" y="355"/>
                  </a:lnTo>
                  <a:lnTo>
                    <a:pt x="507" y="269"/>
                  </a:lnTo>
                  <a:lnTo>
                    <a:pt x="527" y="355"/>
                  </a:lnTo>
                  <a:lnTo>
                    <a:pt x="547" y="350"/>
                  </a:lnTo>
                  <a:lnTo>
                    <a:pt x="557" y="269"/>
                  </a:lnTo>
                  <a:lnTo>
                    <a:pt x="578" y="345"/>
                  </a:lnTo>
                  <a:lnTo>
                    <a:pt x="598" y="238"/>
                  </a:lnTo>
                  <a:lnTo>
                    <a:pt x="623" y="319"/>
                  </a:lnTo>
                  <a:lnTo>
                    <a:pt x="639" y="243"/>
                  </a:lnTo>
                  <a:lnTo>
                    <a:pt x="654" y="294"/>
                  </a:lnTo>
                  <a:lnTo>
                    <a:pt x="654" y="269"/>
                  </a:lnTo>
                  <a:lnTo>
                    <a:pt x="659" y="238"/>
                  </a:lnTo>
                  <a:lnTo>
                    <a:pt x="659" y="208"/>
                  </a:lnTo>
                  <a:lnTo>
                    <a:pt x="664" y="173"/>
                  </a:lnTo>
                  <a:lnTo>
                    <a:pt x="664" y="137"/>
                  </a:lnTo>
                  <a:lnTo>
                    <a:pt x="664" y="107"/>
                  </a:lnTo>
                  <a:lnTo>
                    <a:pt x="664" y="76"/>
                  </a:lnTo>
                  <a:lnTo>
                    <a:pt x="659" y="51"/>
                  </a:lnTo>
                  <a:lnTo>
                    <a:pt x="639" y="76"/>
                  </a:lnTo>
                  <a:lnTo>
                    <a:pt x="613" y="97"/>
                  </a:lnTo>
                  <a:lnTo>
                    <a:pt x="593" y="112"/>
                  </a:lnTo>
                  <a:lnTo>
                    <a:pt x="573" y="127"/>
                  </a:lnTo>
                  <a:lnTo>
                    <a:pt x="552" y="137"/>
                  </a:lnTo>
                  <a:lnTo>
                    <a:pt x="532" y="142"/>
                  </a:lnTo>
                  <a:lnTo>
                    <a:pt x="512" y="147"/>
                  </a:lnTo>
                  <a:lnTo>
                    <a:pt x="492" y="152"/>
                  </a:lnTo>
                  <a:lnTo>
                    <a:pt x="476" y="147"/>
                  </a:lnTo>
                  <a:lnTo>
                    <a:pt x="461" y="142"/>
                  </a:lnTo>
                  <a:lnTo>
                    <a:pt x="446" y="137"/>
                  </a:lnTo>
                  <a:lnTo>
                    <a:pt x="436" y="127"/>
                  </a:lnTo>
                  <a:lnTo>
                    <a:pt x="416" y="102"/>
                  </a:lnTo>
                  <a:lnTo>
                    <a:pt x="395" y="76"/>
                  </a:lnTo>
                  <a:lnTo>
                    <a:pt x="375" y="46"/>
                  </a:lnTo>
                  <a:lnTo>
                    <a:pt x="345" y="21"/>
                  </a:lnTo>
                  <a:lnTo>
                    <a:pt x="330" y="10"/>
                  </a:lnTo>
                  <a:lnTo>
                    <a:pt x="304" y="5"/>
                  </a:lnTo>
                  <a:lnTo>
                    <a:pt x="279" y="0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558" name="Прямоугольник 8"/>
          <p:cNvSpPr>
            <a:spLocks noChangeArrowheads="1"/>
          </p:cNvSpPr>
          <p:nvPr/>
        </p:nvSpPr>
        <p:spPr bwMode="auto">
          <a:xfrm>
            <a:off x="7215188" y="857250"/>
            <a:ext cx="1714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 baseline="0">
                <a:latin typeface="Times New Roman" pitchFamily="18" charset="0"/>
                <a:cs typeface="Times New Roman" pitchFamily="18" charset="0"/>
              </a:rPr>
              <a:t>млн. тенге, с НДС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75" y="1143000"/>
          <a:ext cx="8858282" cy="4615976"/>
        </p:xfrm>
        <a:graphic>
          <a:graphicData uri="http://schemas.openxmlformats.org/drawingml/2006/table">
            <a:tbl>
              <a:tblPr/>
              <a:tblGrid>
                <a:gridCol w="377383"/>
                <a:gridCol w="2757067"/>
                <a:gridCol w="1310755"/>
                <a:gridCol w="937894"/>
                <a:gridCol w="953972"/>
                <a:gridCol w="885831"/>
                <a:gridCol w="817690"/>
                <a:gridCol w="817690"/>
              </a:tblGrid>
              <a:tr h="7653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Проектная мощность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Период реализации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Общая сметная стоимость проекта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2024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2025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Энерго-эффектив-ность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734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тепломагистрали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ТМ-12 от  ТК 12.06 до ТК 12.18а в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г.Костанае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1,0365 км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2023 - 2025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1 283,5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636,0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636,0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3,3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магистральной тепловой сети в микрорайоне Аэропорт в городе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Костанай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0,455 км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504,7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500,0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внутриквартальных тепловых сетей микрорайона Аэропорт в городе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Костанай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(2-я очередь)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1,394 км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562,2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550,0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тепломагистрали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ТМ-12 от  ТК 12.18а  до отпайки на здание по ул.Уральская, 23а в г.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Костанае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0,760 км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2024 - 2025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769,2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760,0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6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мазутного хозяйства ТЭЦ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г.Костаная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ед.оборуд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2024 - 2025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608"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12 916,1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9 552,2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3 009,2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85875" y="357188"/>
            <a:ext cx="7500938" cy="4000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685800">
              <a:defRPr/>
            </a:pPr>
            <a:r>
              <a:rPr lang="ru-RU" sz="2000" b="1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Объекты, планируемые к реализации в 2024-2025 годах</a:t>
            </a:r>
            <a:endParaRPr lang="ru-RU" sz="2000" baseline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"/>
          <p:cNvGrpSpPr>
            <a:grpSpLocks noGrp="1"/>
          </p:cNvGrpSpPr>
          <p:nvPr/>
        </p:nvGrpSpPr>
        <p:grpSpPr bwMode="auto">
          <a:xfrm>
            <a:off x="285750" y="214313"/>
            <a:ext cx="757238" cy="582612"/>
            <a:chOff x="325" y="175"/>
            <a:chExt cx="871" cy="612"/>
          </a:xfrm>
        </p:grpSpPr>
        <p:sp>
          <p:nvSpPr>
            <p:cNvPr id="21559" name="AutoShape 5"/>
            <p:cNvSpPr>
              <a:spLocks noChangeArrowheads="1"/>
            </p:cNvSpPr>
            <p:nvPr/>
          </p:nvSpPr>
          <p:spPr bwMode="auto">
            <a:xfrm>
              <a:off x="326" y="531"/>
              <a:ext cx="870" cy="256"/>
            </a:xfrm>
            <a:custGeom>
              <a:avLst/>
              <a:gdLst>
                <a:gd name="T0" fmla="*/ 0 w 3267"/>
                <a:gd name="T1" fmla="*/ 0 h 978"/>
                <a:gd name="T2" fmla="*/ 0 w 3267"/>
                <a:gd name="T3" fmla="*/ 0 h 978"/>
                <a:gd name="T4" fmla="*/ 0 w 3267"/>
                <a:gd name="T5" fmla="*/ 0 h 978"/>
                <a:gd name="T6" fmla="*/ 0 w 3267"/>
                <a:gd name="T7" fmla="*/ 0 h 978"/>
                <a:gd name="T8" fmla="*/ 0 w 3267"/>
                <a:gd name="T9" fmla="*/ 0 h 978"/>
                <a:gd name="T10" fmla="*/ 0 w 3267"/>
                <a:gd name="T11" fmla="*/ 0 h 978"/>
                <a:gd name="T12" fmla="*/ 0 w 3267"/>
                <a:gd name="T13" fmla="*/ 0 h 978"/>
                <a:gd name="T14" fmla="*/ 0 w 3267"/>
                <a:gd name="T15" fmla="*/ 0 h 978"/>
                <a:gd name="T16" fmla="*/ 0 w 3267"/>
                <a:gd name="T17" fmla="*/ 0 h 978"/>
                <a:gd name="T18" fmla="*/ 0 w 3267"/>
                <a:gd name="T19" fmla="*/ 0 h 978"/>
                <a:gd name="T20" fmla="*/ 0 w 3267"/>
                <a:gd name="T21" fmla="*/ 0 h 978"/>
                <a:gd name="T22" fmla="*/ 0 w 3267"/>
                <a:gd name="T23" fmla="*/ 0 h 978"/>
                <a:gd name="T24" fmla="*/ 0 w 3267"/>
                <a:gd name="T25" fmla="*/ 0 h 978"/>
                <a:gd name="T26" fmla="*/ 0 w 3267"/>
                <a:gd name="T27" fmla="*/ 0 h 978"/>
                <a:gd name="T28" fmla="*/ 0 w 3267"/>
                <a:gd name="T29" fmla="*/ 0 h 978"/>
                <a:gd name="T30" fmla="*/ 0 w 3267"/>
                <a:gd name="T31" fmla="*/ 0 h 978"/>
                <a:gd name="T32" fmla="*/ 0 w 3267"/>
                <a:gd name="T33" fmla="*/ 0 h 978"/>
                <a:gd name="T34" fmla="*/ 0 w 3267"/>
                <a:gd name="T35" fmla="*/ 0 h 978"/>
                <a:gd name="T36" fmla="*/ 0 w 3267"/>
                <a:gd name="T37" fmla="*/ 0 h 978"/>
                <a:gd name="T38" fmla="*/ 0 w 3267"/>
                <a:gd name="T39" fmla="*/ 0 h 978"/>
                <a:gd name="T40" fmla="*/ 0 w 3267"/>
                <a:gd name="T41" fmla="*/ 0 h 978"/>
                <a:gd name="T42" fmla="*/ 0 w 3267"/>
                <a:gd name="T43" fmla="*/ 0 h 978"/>
                <a:gd name="T44" fmla="*/ 0 w 3267"/>
                <a:gd name="T45" fmla="*/ 0 h 978"/>
                <a:gd name="T46" fmla="*/ 0 w 3267"/>
                <a:gd name="T47" fmla="*/ 0 h 978"/>
                <a:gd name="T48" fmla="*/ 0 w 3267"/>
                <a:gd name="T49" fmla="*/ 0 h 978"/>
                <a:gd name="T50" fmla="*/ 0 w 3267"/>
                <a:gd name="T51" fmla="*/ 0 h 978"/>
                <a:gd name="T52" fmla="*/ 0 w 3267"/>
                <a:gd name="T53" fmla="*/ 0 h 978"/>
                <a:gd name="T54" fmla="*/ 0 w 3267"/>
                <a:gd name="T55" fmla="*/ 0 h 978"/>
                <a:gd name="T56" fmla="*/ 0 w 3267"/>
                <a:gd name="T57" fmla="*/ 0 h 978"/>
                <a:gd name="T58" fmla="*/ 0 w 3267"/>
                <a:gd name="T59" fmla="*/ 0 h 978"/>
                <a:gd name="T60" fmla="*/ 0 w 3267"/>
                <a:gd name="T61" fmla="*/ 0 h 978"/>
                <a:gd name="T62" fmla="*/ 0 w 3267"/>
                <a:gd name="T63" fmla="*/ 0 h 978"/>
                <a:gd name="T64" fmla="*/ 0 w 3267"/>
                <a:gd name="T65" fmla="*/ 0 h 978"/>
                <a:gd name="T66" fmla="*/ 0 w 3267"/>
                <a:gd name="T67" fmla="*/ 0 h 978"/>
                <a:gd name="T68" fmla="*/ 0 w 3267"/>
                <a:gd name="T69" fmla="*/ 0 h 978"/>
                <a:gd name="T70" fmla="*/ 0 w 3267"/>
                <a:gd name="T71" fmla="*/ 0 h 978"/>
                <a:gd name="T72" fmla="*/ 0 w 3267"/>
                <a:gd name="T73" fmla="*/ 0 h 978"/>
                <a:gd name="T74" fmla="*/ 0 w 3267"/>
                <a:gd name="T75" fmla="*/ 0 h 978"/>
                <a:gd name="T76" fmla="*/ 0 w 3267"/>
                <a:gd name="T77" fmla="*/ 0 h 978"/>
                <a:gd name="T78" fmla="*/ 0 w 3267"/>
                <a:gd name="T79" fmla="*/ 0 h 978"/>
                <a:gd name="T80" fmla="*/ 0 w 3267"/>
                <a:gd name="T81" fmla="*/ 0 h 978"/>
                <a:gd name="T82" fmla="*/ 0 w 3267"/>
                <a:gd name="T83" fmla="*/ 0 h 978"/>
                <a:gd name="T84" fmla="*/ 0 w 3267"/>
                <a:gd name="T85" fmla="*/ 0 h 978"/>
                <a:gd name="T86" fmla="*/ 0 w 3267"/>
                <a:gd name="T87" fmla="*/ 0 h 978"/>
                <a:gd name="T88" fmla="*/ 0 w 3267"/>
                <a:gd name="T89" fmla="*/ 0 h 978"/>
                <a:gd name="T90" fmla="*/ 0 w 3267"/>
                <a:gd name="T91" fmla="*/ 0 h 978"/>
                <a:gd name="T92" fmla="*/ 0 w 3267"/>
                <a:gd name="T93" fmla="*/ 0 h 97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67"/>
                <a:gd name="T142" fmla="*/ 0 h 978"/>
                <a:gd name="T143" fmla="*/ 3267 w 3267"/>
                <a:gd name="T144" fmla="*/ 978 h 97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67" h="978">
                  <a:moveTo>
                    <a:pt x="0" y="957"/>
                  </a:moveTo>
                  <a:lnTo>
                    <a:pt x="0" y="15"/>
                  </a:lnTo>
                  <a:lnTo>
                    <a:pt x="335" y="15"/>
                  </a:lnTo>
                  <a:lnTo>
                    <a:pt x="335" y="420"/>
                  </a:lnTo>
                  <a:lnTo>
                    <a:pt x="547" y="15"/>
                  </a:lnTo>
                  <a:lnTo>
                    <a:pt x="927" y="15"/>
                  </a:lnTo>
                  <a:lnTo>
                    <a:pt x="643" y="481"/>
                  </a:lnTo>
                  <a:lnTo>
                    <a:pt x="968" y="957"/>
                  </a:lnTo>
                  <a:lnTo>
                    <a:pt x="557" y="957"/>
                  </a:lnTo>
                  <a:lnTo>
                    <a:pt x="335" y="562"/>
                  </a:lnTo>
                  <a:lnTo>
                    <a:pt x="335" y="957"/>
                  </a:lnTo>
                  <a:lnTo>
                    <a:pt x="0" y="957"/>
                  </a:lnTo>
                  <a:close/>
                  <a:moveTo>
                    <a:pt x="1104" y="957"/>
                  </a:moveTo>
                  <a:lnTo>
                    <a:pt x="1104" y="324"/>
                  </a:lnTo>
                  <a:lnTo>
                    <a:pt x="917" y="324"/>
                  </a:lnTo>
                  <a:lnTo>
                    <a:pt x="917" y="15"/>
                  </a:lnTo>
                  <a:lnTo>
                    <a:pt x="1626" y="15"/>
                  </a:lnTo>
                  <a:lnTo>
                    <a:pt x="1626" y="324"/>
                  </a:lnTo>
                  <a:lnTo>
                    <a:pt x="1439" y="324"/>
                  </a:lnTo>
                  <a:lnTo>
                    <a:pt x="1439" y="957"/>
                  </a:lnTo>
                  <a:lnTo>
                    <a:pt x="1104" y="957"/>
                  </a:lnTo>
                  <a:close/>
                  <a:moveTo>
                    <a:pt x="1930" y="603"/>
                  </a:moveTo>
                  <a:lnTo>
                    <a:pt x="1758" y="603"/>
                  </a:lnTo>
                  <a:lnTo>
                    <a:pt x="1758" y="365"/>
                  </a:lnTo>
                  <a:lnTo>
                    <a:pt x="1925" y="365"/>
                  </a:lnTo>
                  <a:lnTo>
                    <a:pt x="1915" y="350"/>
                  </a:lnTo>
                  <a:lnTo>
                    <a:pt x="1899" y="339"/>
                  </a:lnTo>
                  <a:lnTo>
                    <a:pt x="1879" y="324"/>
                  </a:lnTo>
                  <a:lnTo>
                    <a:pt x="1864" y="319"/>
                  </a:lnTo>
                  <a:lnTo>
                    <a:pt x="1844" y="309"/>
                  </a:lnTo>
                  <a:lnTo>
                    <a:pt x="1823" y="304"/>
                  </a:lnTo>
                  <a:lnTo>
                    <a:pt x="1803" y="304"/>
                  </a:lnTo>
                  <a:lnTo>
                    <a:pt x="1783" y="304"/>
                  </a:lnTo>
                  <a:lnTo>
                    <a:pt x="1758" y="304"/>
                  </a:lnTo>
                  <a:lnTo>
                    <a:pt x="1727" y="309"/>
                  </a:lnTo>
                  <a:lnTo>
                    <a:pt x="1702" y="314"/>
                  </a:lnTo>
                  <a:lnTo>
                    <a:pt x="1682" y="324"/>
                  </a:lnTo>
                  <a:lnTo>
                    <a:pt x="1656" y="339"/>
                  </a:lnTo>
                  <a:lnTo>
                    <a:pt x="1631" y="355"/>
                  </a:lnTo>
                  <a:lnTo>
                    <a:pt x="1611" y="370"/>
                  </a:lnTo>
                  <a:lnTo>
                    <a:pt x="1585" y="390"/>
                  </a:lnTo>
                  <a:lnTo>
                    <a:pt x="1585" y="41"/>
                  </a:lnTo>
                  <a:lnTo>
                    <a:pt x="1616" y="30"/>
                  </a:lnTo>
                  <a:lnTo>
                    <a:pt x="1646" y="25"/>
                  </a:lnTo>
                  <a:lnTo>
                    <a:pt x="1677" y="15"/>
                  </a:lnTo>
                  <a:lnTo>
                    <a:pt x="1702" y="10"/>
                  </a:lnTo>
                  <a:lnTo>
                    <a:pt x="1732" y="5"/>
                  </a:lnTo>
                  <a:lnTo>
                    <a:pt x="1763" y="0"/>
                  </a:lnTo>
                  <a:lnTo>
                    <a:pt x="1788" y="0"/>
                  </a:lnTo>
                  <a:lnTo>
                    <a:pt x="1818" y="0"/>
                  </a:lnTo>
                  <a:lnTo>
                    <a:pt x="1849" y="0"/>
                  </a:lnTo>
                  <a:lnTo>
                    <a:pt x="1879" y="0"/>
                  </a:lnTo>
                  <a:lnTo>
                    <a:pt x="1910" y="5"/>
                  </a:lnTo>
                  <a:lnTo>
                    <a:pt x="1935" y="10"/>
                  </a:lnTo>
                  <a:lnTo>
                    <a:pt x="1965" y="15"/>
                  </a:lnTo>
                  <a:lnTo>
                    <a:pt x="1991" y="20"/>
                  </a:lnTo>
                  <a:lnTo>
                    <a:pt x="2016" y="30"/>
                  </a:lnTo>
                  <a:lnTo>
                    <a:pt x="2036" y="41"/>
                  </a:lnTo>
                  <a:lnTo>
                    <a:pt x="2061" y="51"/>
                  </a:lnTo>
                  <a:lnTo>
                    <a:pt x="2082" y="61"/>
                  </a:lnTo>
                  <a:lnTo>
                    <a:pt x="2107" y="76"/>
                  </a:lnTo>
                  <a:lnTo>
                    <a:pt x="2127" y="86"/>
                  </a:lnTo>
                  <a:lnTo>
                    <a:pt x="2142" y="101"/>
                  </a:lnTo>
                  <a:lnTo>
                    <a:pt x="2163" y="117"/>
                  </a:lnTo>
                  <a:lnTo>
                    <a:pt x="2178" y="132"/>
                  </a:lnTo>
                  <a:lnTo>
                    <a:pt x="2193" y="152"/>
                  </a:lnTo>
                  <a:lnTo>
                    <a:pt x="2208" y="167"/>
                  </a:lnTo>
                  <a:lnTo>
                    <a:pt x="2224" y="187"/>
                  </a:lnTo>
                  <a:lnTo>
                    <a:pt x="2234" y="208"/>
                  </a:lnTo>
                  <a:lnTo>
                    <a:pt x="2249" y="228"/>
                  </a:lnTo>
                  <a:lnTo>
                    <a:pt x="2259" y="243"/>
                  </a:lnTo>
                  <a:lnTo>
                    <a:pt x="2269" y="269"/>
                  </a:lnTo>
                  <a:lnTo>
                    <a:pt x="2274" y="289"/>
                  </a:lnTo>
                  <a:lnTo>
                    <a:pt x="2284" y="309"/>
                  </a:lnTo>
                  <a:lnTo>
                    <a:pt x="2289" y="329"/>
                  </a:lnTo>
                  <a:lnTo>
                    <a:pt x="2294" y="355"/>
                  </a:lnTo>
                  <a:lnTo>
                    <a:pt x="2299" y="375"/>
                  </a:lnTo>
                  <a:lnTo>
                    <a:pt x="2305" y="395"/>
                  </a:lnTo>
                  <a:lnTo>
                    <a:pt x="2310" y="420"/>
                  </a:lnTo>
                  <a:lnTo>
                    <a:pt x="2310" y="441"/>
                  </a:lnTo>
                  <a:lnTo>
                    <a:pt x="2310" y="466"/>
                  </a:lnTo>
                  <a:lnTo>
                    <a:pt x="2310" y="491"/>
                  </a:lnTo>
                  <a:lnTo>
                    <a:pt x="2310" y="527"/>
                  </a:lnTo>
                  <a:lnTo>
                    <a:pt x="2310" y="567"/>
                  </a:lnTo>
                  <a:lnTo>
                    <a:pt x="2299" y="603"/>
                  </a:lnTo>
                  <a:lnTo>
                    <a:pt x="2294" y="638"/>
                  </a:lnTo>
                  <a:lnTo>
                    <a:pt x="2284" y="669"/>
                  </a:lnTo>
                  <a:lnTo>
                    <a:pt x="2274" y="699"/>
                  </a:lnTo>
                  <a:lnTo>
                    <a:pt x="2259" y="729"/>
                  </a:lnTo>
                  <a:lnTo>
                    <a:pt x="2239" y="760"/>
                  </a:lnTo>
                  <a:lnTo>
                    <a:pt x="2224" y="785"/>
                  </a:lnTo>
                  <a:lnTo>
                    <a:pt x="2203" y="811"/>
                  </a:lnTo>
                  <a:lnTo>
                    <a:pt x="2183" y="836"/>
                  </a:lnTo>
                  <a:lnTo>
                    <a:pt x="2158" y="856"/>
                  </a:lnTo>
                  <a:lnTo>
                    <a:pt x="2137" y="876"/>
                  </a:lnTo>
                  <a:lnTo>
                    <a:pt x="2112" y="892"/>
                  </a:lnTo>
                  <a:lnTo>
                    <a:pt x="2082" y="912"/>
                  </a:lnTo>
                  <a:lnTo>
                    <a:pt x="2056" y="927"/>
                  </a:lnTo>
                  <a:lnTo>
                    <a:pt x="2026" y="937"/>
                  </a:lnTo>
                  <a:lnTo>
                    <a:pt x="1996" y="947"/>
                  </a:lnTo>
                  <a:lnTo>
                    <a:pt x="1965" y="957"/>
                  </a:lnTo>
                  <a:lnTo>
                    <a:pt x="1940" y="968"/>
                  </a:lnTo>
                  <a:lnTo>
                    <a:pt x="1910" y="973"/>
                  </a:lnTo>
                  <a:lnTo>
                    <a:pt x="1879" y="978"/>
                  </a:lnTo>
                  <a:lnTo>
                    <a:pt x="1844" y="978"/>
                  </a:lnTo>
                  <a:lnTo>
                    <a:pt x="1813" y="978"/>
                  </a:lnTo>
                  <a:lnTo>
                    <a:pt x="1793" y="978"/>
                  </a:lnTo>
                  <a:lnTo>
                    <a:pt x="1768" y="978"/>
                  </a:lnTo>
                  <a:lnTo>
                    <a:pt x="1747" y="973"/>
                  </a:lnTo>
                  <a:lnTo>
                    <a:pt x="1717" y="968"/>
                  </a:lnTo>
                  <a:lnTo>
                    <a:pt x="1692" y="962"/>
                  </a:lnTo>
                  <a:lnTo>
                    <a:pt x="1656" y="957"/>
                  </a:lnTo>
                  <a:lnTo>
                    <a:pt x="1626" y="947"/>
                  </a:lnTo>
                  <a:lnTo>
                    <a:pt x="1590" y="937"/>
                  </a:lnTo>
                  <a:lnTo>
                    <a:pt x="1580" y="583"/>
                  </a:lnTo>
                  <a:lnTo>
                    <a:pt x="1606" y="603"/>
                  </a:lnTo>
                  <a:lnTo>
                    <a:pt x="1636" y="623"/>
                  </a:lnTo>
                  <a:lnTo>
                    <a:pt x="1661" y="638"/>
                  </a:lnTo>
                  <a:lnTo>
                    <a:pt x="1687" y="648"/>
                  </a:lnTo>
                  <a:lnTo>
                    <a:pt x="1712" y="659"/>
                  </a:lnTo>
                  <a:lnTo>
                    <a:pt x="1742" y="664"/>
                  </a:lnTo>
                  <a:lnTo>
                    <a:pt x="1768" y="669"/>
                  </a:lnTo>
                  <a:lnTo>
                    <a:pt x="1793" y="669"/>
                  </a:lnTo>
                  <a:lnTo>
                    <a:pt x="1813" y="669"/>
                  </a:lnTo>
                  <a:lnTo>
                    <a:pt x="1839" y="669"/>
                  </a:lnTo>
                  <a:lnTo>
                    <a:pt x="1854" y="664"/>
                  </a:lnTo>
                  <a:lnTo>
                    <a:pt x="1874" y="653"/>
                  </a:lnTo>
                  <a:lnTo>
                    <a:pt x="1889" y="643"/>
                  </a:lnTo>
                  <a:lnTo>
                    <a:pt x="1904" y="633"/>
                  </a:lnTo>
                  <a:lnTo>
                    <a:pt x="1920" y="618"/>
                  </a:lnTo>
                  <a:lnTo>
                    <a:pt x="1930" y="603"/>
                  </a:lnTo>
                  <a:close/>
                  <a:moveTo>
                    <a:pt x="2299" y="957"/>
                  </a:moveTo>
                  <a:lnTo>
                    <a:pt x="2299" y="15"/>
                  </a:lnTo>
                  <a:lnTo>
                    <a:pt x="2629" y="15"/>
                  </a:lnTo>
                  <a:lnTo>
                    <a:pt x="2629" y="420"/>
                  </a:lnTo>
                  <a:lnTo>
                    <a:pt x="2841" y="15"/>
                  </a:lnTo>
                  <a:lnTo>
                    <a:pt x="3226" y="15"/>
                  </a:lnTo>
                  <a:lnTo>
                    <a:pt x="2943" y="481"/>
                  </a:lnTo>
                  <a:lnTo>
                    <a:pt x="3267" y="957"/>
                  </a:lnTo>
                  <a:lnTo>
                    <a:pt x="2857" y="957"/>
                  </a:lnTo>
                  <a:lnTo>
                    <a:pt x="2629" y="562"/>
                  </a:lnTo>
                  <a:lnTo>
                    <a:pt x="2629" y="957"/>
                  </a:lnTo>
                  <a:lnTo>
                    <a:pt x="2299" y="957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60" name="Rectangle 6"/>
            <p:cNvSpPr>
              <a:spLocks noChangeArrowheads="1"/>
            </p:cNvSpPr>
            <p:nvPr/>
          </p:nvSpPr>
          <p:spPr bwMode="auto">
            <a:xfrm>
              <a:off x="325" y="242"/>
              <a:ext cx="89" cy="527"/>
            </a:xfrm>
            <a:prstGeom prst="rect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21561" name="AutoShape 7"/>
            <p:cNvSpPr>
              <a:spLocks noChangeArrowheads="1"/>
            </p:cNvSpPr>
            <p:nvPr/>
          </p:nvSpPr>
          <p:spPr bwMode="auto">
            <a:xfrm rot="-120000">
              <a:off x="365" y="178"/>
              <a:ext cx="175" cy="91"/>
            </a:xfrm>
            <a:custGeom>
              <a:avLst/>
              <a:gdLst>
                <a:gd name="T0" fmla="*/ 0 w 664"/>
                <a:gd name="T1" fmla="*/ 0 h 355"/>
                <a:gd name="T2" fmla="*/ 0 w 664"/>
                <a:gd name="T3" fmla="*/ 0 h 355"/>
                <a:gd name="T4" fmla="*/ 0 w 664"/>
                <a:gd name="T5" fmla="*/ 0 h 355"/>
                <a:gd name="T6" fmla="*/ 0 w 664"/>
                <a:gd name="T7" fmla="*/ 0 h 355"/>
                <a:gd name="T8" fmla="*/ 0 w 664"/>
                <a:gd name="T9" fmla="*/ 0 h 355"/>
                <a:gd name="T10" fmla="*/ 0 w 664"/>
                <a:gd name="T11" fmla="*/ 0 h 355"/>
                <a:gd name="T12" fmla="*/ 0 w 664"/>
                <a:gd name="T13" fmla="*/ 0 h 355"/>
                <a:gd name="T14" fmla="*/ 0 w 664"/>
                <a:gd name="T15" fmla="*/ 0 h 355"/>
                <a:gd name="T16" fmla="*/ 0 w 664"/>
                <a:gd name="T17" fmla="*/ 0 h 355"/>
                <a:gd name="T18" fmla="*/ 0 w 664"/>
                <a:gd name="T19" fmla="*/ 0 h 355"/>
                <a:gd name="T20" fmla="*/ 0 w 664"/>
                <a:gd name="T21" fmla="*/ 0 h 355"/>
                <a:gd name="T22" fmla="*/ 0 w 664"/>
                <a:gd name="T23" fmla="*/ 0 h 355"/>
                <a:gd name="T24" fmla="*/ 0 w 664"/>
                <a:gd name="T25" fmla="*/ 0 h 355"/>
                <a:gd name="T26" fmla="*/ 0 w 664"/>
                <a:gd name="T27" fmla="*/ 0 h 355"/>
                <a:gd name="T28" fmla="*/ 0 w 664"/>
                <a:gd name="T29" fmla="*/ 0 h 355"/>
                <a:gd name="T30" fmla="*/ 0 w 664"/>
                <a:gd name="T31" fmla="*/ 0 h 355"/>
                <a:gd name="T32" fmla="*/ 0 w 664"/>
                <a:gd name="T33" fmla="*/ 0 h 355"/>
                <a:gd name="T34" fmla="*/ 0 w 664"/>
                <a:gd name="T35" fmla="*/ 0 h 355"/>
                <a:gd name="T36" fmla="*/ 0 w 664"/>
                <a:gd name="T37" fmla="*/ 0 h 355"/>
                <a:gd name="T38" fmla="*/ 0 w 664"/>
                <a:gd name="T39" fmla="*/ 0 h 355"/>
                <a:gd name="T40" fmla="*/ 0 w 664"/>
                <a:gd name="T41" fmla="*/ 0 h 355"/>
                <a:gd name="T42" fmla="*/ 0 w 664"/>
                <a:gd name="T43" fmla="*/ 0 h 355"/>
                <a:gd name="T44" fmla="*/ 0 w 664"/>
                <a:gd name="T45" fmla="*/ 0 h 355"/>
                <a:gd name="T46" fmla="*/ 0 w 664"/>
                <a:gd name="T47" fmla="*/ 0 h 355"/>
                <a:gd name="T48" fmla="*/ 0 w 664"/>
                <a:gd name="T49" fmla="*/ 0 h 355"/>
                <a:gd name="T50" fmla="*/ 0 w 664"/>
                <a:gd name="T51" fmla="*/ 0 h 355"/>
                <a:gd name="T52" fmla="*/ 0 w 664"/>
                <a:gd name="T53" fmla="*/ 0 h 355"/>
                <a:gd name="T54" fmla="*/ 0 w 664"/>
                <a:gd name="T55" fmla="*/ 0 h 355"/>
                <a:gd name="T56" fmla="*/ 0 w 664"/>
                <a:gd name="T57" fmla="*/ 0 h 355"/>
                <a:gd name="T58" fmla="*/ 0 w 664"/>
                <a:gd name="T59" fmla="*/ 0 h 355"/>
                <a:gd name="T60" fmla="*/ 0 w 664"/>
                <a:gd name="T61" fmla="*/ 0 h 355"/>
                <a:gd name="T62" fmla="*/ 0 w 664"/>
                <a:gd name="T63" fmla="*/ 0 h 355"/>
                <a:gd name="T64" fmla="*/ 0 w 664"/>
                <a:gd name="T65" fmla="*/ 0 h 355"/>
                <a:gd name="T66" fmla="*/ 0 w 664"/>
                <a:gd name="T67" fmla="*/ 0 h 355"/>
                <a:gd name="T68" fmla="*/ 0 w 664"/>
                <a:gd name="T69" fmla="*/ 0 h 355"/>
                <a:gd name="T70" fmla="*/ 0 w 664"/>
                <a:gd name="T71" fmla="*/ 0 h 355"/>
                <a:gd name="T72" fmla="*/ 0 w 664"/>
                <a:gd name="T73" fmla="*/ 0 h 355"/>
                <a:gd name="T74" fmla="*/ 0 w 664"/>
                <a:gd name="T75" fmla="*/ 0 h 355"/>
                <a:gd name="T76" fmla="*/ 0 w 664"/>
                <a:gd name="T77" fmla="*/ 0 h 355"/>
                <a:gd name="T78" fmla="*/ 0 w 664"/>
                <a:gd name="T79" fmla="*/ 0 h 355"/>
                <a:gd name="T80" fmla="*/ 0 w 664"/>
                <a:gd name="T81" fmla="*/ 0 h 35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64"/>
                <a:gd name="T124" fmla="*/ 0 h 355"/>
                <a:gd name="T125" fmla="*/ 664 w 664"/>
                <a:gd name="T126" fmla="*/ 355 h 35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64" h="355">
                  <a:moveTo>
                    <a:pt x="249" y="0"/>
                  </a:moveTo>
                  <a:lnTo>
                    <a:pt x="208" y="0"/>
                  </a:lnTo>
                  <a:lnTo>
                    <a:pt x="173" y="16"/>
                  </a:lnTo>
                  <a:lnTo>
                    <a:pt x="142" y="31"/>
                  </a:lnTo>
                  <a:lnTo>
                    <a:pt x="117" y="46"/>
                  </a:lnTo>
                  <a:lnTo>
                    <a:pt x="92" y="56"/>
                  </a:lnTo>
                  <a:lnTo>
                    <a:pt x="66" y="66"/>
                  </a:lnTo>
                  <a:lnTo>
                    <a:pt x="36" y="66"/>
                  </a:lnTo>
                  <a:lnTo>
                    <a:pt x="0" y="61"/>
                  </a:lnTo>
                  <a:lnTo>
                    <a:pt x="5" y="66"/>
                  </a:lnTo>
                  <a:lnTo>
                    <a:pt x="11" y="76"/>
                  </a:lnTo>
                  <a:lnTo>
                    <a:pt x="21" y="86"/>
                  </a:lnTo>
                  <a:lnTo>
                    <a:pt x="31" y="92"/>
                  </a:lnTo>
                  <a:lnTo>
                    <a:pt x="46" y="97"/>
                  </a:lnTo>
                  <a:lnTo>
                    <a:pt x="56" y="102"/>
                  </a:lnTo>
                  <a:lnTo>
                    <a:pt x="71" y="107"/>
                  </a:lnTo>
                  <a:lnTo>
                    <a:pt x="87" y="102"/>
                  </a:lnTo>
                  <a:lnTo>
                    <a:pt x="97" y="81"/>
                  </a:lnTo>
                  <a:lnTo>
                    <a:pt x="112" y="97"/>
                  </a:lnTo>
                  <a:lnTo>
                    <a:pt x="142" y="61"/>
                  </a:lnTo>
                  <a:lnTo>
                    <a:pt x="147" y="81"/>
                  </a:lnTo>
                  <a:lnTo>
                    <a:pt x="173" y="76"/>
                  </a:lnTo>
                  <a:lnTo>
                    <a:pt x="178" y="51"/>
                  </a:lnTo>
                  <a:lnTo>
                    <a:pt x="193" y="66"/>
                  </a:lnTo>
                  <a:lnTo>
                    <a:pt x="218" y="31"/>
                  </a:lnTo>
                  <a:lnTo>
                    <a:pt x="223" y="41"/>
                  </a:lnTo>
                  <a:lnTo>
                    <a:pt x="233" y="51"/>
                  </a:lnTo>
                  <a:lnTo>
                    <a:pt x="243" y="56"/>
                  </a:lnTo>
                  <a:lnTo>
                    <a:pt x="249" y="66"/>
                  </a:lnTo>
                  <a:lnTo>
                    <a:pt x="259" y="71"/>
                  </a:lnTo>
                  <a:lnTo>
                    <a:pt x="269" y="81"/>
                  </a:lnTo>
                  <a:lnTo>
                    <a:pt x="274" y="86"/>
                  </a:lnTo>
                  <a:lnTo>
                    <a:pt x="279" y="102"/>
                  </a:lnTo>
                  <a:lnTo>
                    <a:pt x="289" y="132"/>
                  </a:lnTo>
                  <a:lnTo>
                    <a:pt x="304" y="167"/>
                  </a:lnTo>
                  <a:lnTo>
                    <a:pt x="319" y="213"/>
                  </a:lnTo>
                  <a:lnTo>
                    <a:pt x="340" y="254"/>
                  </a:lnTo>
                  <a:lnTo>
                    <a:pt x="355" y="274"/>
                  </a:lnTo>
                  <a:lnTo>
                    <a:pt x="370" y="294"/>
                  </a:lnTo>
                  <a:lnTo>
                    <a:pt x="385" y="309"/>
                  </a:lnTo>
                  <a:lnTo>
                    <a:pt x="400" y="325"/>
                  </a:lnTo>
                  <a:lnTo>
                    <a:pt x="426" y="340"/>
                  </a:lnTo>
                  <a:lnTo>
                    <a:pt x="446" y="350"/>
                  </a:lnTo>
                  <a:lnTo>
                    <a:pt x="471" y="355"/>
                  </a:lnTo>
                  <a:lnTo>
                    <a:pt x="502" y="355"/>
                  </a:lnTo>
                  <a:lnTo>
                    <a:pt x="507" y="269"/>
                  </a:lnTo>
                  <a:lnTo>
                    <a:pt x="527" y="355"/>
                  </a:lnTo>
                  <a:lnTo>
                    <a:pt x="547" y="350"/>
                  </a:lnTo>
                  <a:lnTo>
                    <a:pt x="557" y="269"/>
                  </a:lnTo>
                  <a:lnTo>
                    <a:pt x="578" y="345"/>
                  </a:lnTo>
                  <a:lnTo>
                    <a:pt x="598" y="238"/>
                  </a:lnTo>
                  <a:lnTo>
                    <a:pt x="623" y="319"/>
                  </a:lnTo>
                  <a:lnTo>
                    <a:pt x="639" y="243"/>
                  </a:lnTo>
                  <a:lnTo>
                    <a:pt x="654" y="294"/>
                  </a:lnTo>
                  <a:lnTo>
                    <a:pt x="654" y="269"/>
                  </a:lnTo>
                  <a:lnTo>
                    <a:pt x="659" y="238"/>
                  </a:lnTo>
                  <a:lnTo>
                    <a:pt x="659" y="208"/>
                  </a:lnTo>
                  <a:lnTo>
                    <a:pt x="664" y="173"/>
                  </a:lnTo>
                  <a:lnTo>
                    <a:pt x="664" y="137"/>
                  </a:lnTo>
                  <a:lnTo>
                    <a:pt x="664" y="107"/>
                  </a:lnTo>
                  <a:lnTo>
                    <a:pt x="664" y="76"/>
                  </a:lnTo>
                  <a:lnTo>
                    <a:pt x="659" y="51"/>
                  </a:lnTo>
                  <a:lnTo>
                    <a:pt x="639" y="76"/>
                  </a:lnTo>
                  <a:lnTo>
                    <a:pt x="613" y="97"/>
                  </a:lnTo>
                  <a:lnTo>
                    <a:pt x="593" y="112"/>
                  </a:lnTo>
                  <a:lnTo>
                    <a:pt x="573" y="127"/>
                  </a:lnTo>
                  <a:lnTo>
                    <a:pt x="552" y="137"/>
                  </a:lnTo>
                  <a:lnTo>
                    <a:pt x="532" y="142"/>
                  </a:lnTo>
                  <a:lnTo>
                    <a:pt x="512" y="147"/>
                  </a:lnTo>
                  <a:lnTo>
                    <a:pt x="492" y="152"/>
                  </a:lnTo>
                  <a:lnTo>
                    <a:pt x="476" y="147"/>
                  </a:lnTo>
                  <a:lnTo>
                    <a:pt x="461" y="142"/>
                  </a:lnTo>
                  <a:lnTo>
                    <a:pt x="446" y="137"/>
                  </a:lnTo>
                  <a:lnTo>
                    <a:pt x="436" y="127"/>
                  </a:lnTo>
                  <a:lnTo>
                    <a:pt x="416" y="102"/>
                  </a:lnTo>
                  <a:lnTo>
                    <a:pt x="395" y="76"/>
                  </a:lnTo>
                  <a:lnTo>
                    <a:pt x="375" y="46"/>
                  </a:lnTo>
                  <a:lnTo>
                    <a:pt x="345" y="21"/>
                  </a:lnTo>
                  <a:lnTo>
                    <a:pt x="330" y="10"/>
                  </a:lnTo>
                  <a:lnTo>
                    <a:pt x="304" y="5"/>
                  </a:lnTo>
                  <a:lnTo>
                    <a:pt x="279" y="0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1558" name="Прямоугольник 8"/>
          <p:cNvSpPr>
            <a:spLocks noChangeArrowheads="1"/>
          </p:cNvSpPr>
          <p:nvPr/>
        </p:nvSpPr>
        <p:spPr bwMode="auto">
          <a:xfrm>
            <a:off x="7215188" y="857250"/>
            <a:ext cx="1714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 baseline="0">
                <a:latin typeface="Times New Roman" pitchFamily="18" charset="0"/>
                <a:cs typeface="Times New Roman" pitchFamily="18" charset="0"/>
              </a:rPr>
              <a:t>млн. тенге, с НДС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Grp="1"/>
          </p:cNvGrpSpPr>
          <p:nvPr/>
        </p:nvGrpSpPr>
        <p:grpSpPr bwMode="auto">
          <a:xfrm>
            <a:off x="285750" y="214313"/>
            <a:ext cx="757238" cy="582612"/>
            <a:chOff x="325" y="175"/>
            <a:chExt cx="871" cy="612"/>
          </a:xfrm>
        </p:grpSpPr>
        <p:sp>
          <p:nvSpPr>
            <p:cNvPr id="22616" name="AutoShape 5"/>
            <p:cNvSpPr>
              <a:spLocks noChangeArrowheads="1"/>
            </p:cNvSpPr>
            <p:nvPr/>
          </p:nvSpPr>
          <p:spPr bwMode="auto">
            <a:xfrm>
              <a:off x="326" y="531"/>
              <a:ext cx="870" cy="256"/>
            </a:xfrm>
            <a:custGeom>
              <a:avLst/>
              <a:gdLst>
                <a:gd name="T0" fmla="*/ 0 w 3267"/>
                <a:gd name="T1" fmla="*/ 0 h 978"/>
                <a:gd name="T2" fmla="*/ 0 w 3267"/>
                <a:gd name="T3" fmla="*/ 0 h 978"/>
                <a:gd name="T4" fmla="*/ 0 w 3267"/>
                <a:gd name="T5" fmla="*/ 0 h 978"/>
                <a:gd name="T6" fmla="*/ 0 w 3267"/>
                <a:gd name="T7" fmla="*/ 0 h 978"/>
                <a:gd name="T8" fmla="*/ 0 w 3267"/>
                <a:gd name="T9" fmla="*/ 0 h 978"/>
                <a:gd name="T10" fmla="*/ 0 w 3267"/>
                <a:gd name="T11" fmla="*/ 0 h 978"/>
                <a:gd name="T12" fmla="*/ 0 w 3267"/>
                <a:gd name="T13" fmla="*/ 0 h 978"/>
                <a:gd name="T14" fmla="*/ 0 w 3267"/>
                <a:gd name="T15" fmla="*/ 0 h 978"/>
                <a:gd name="T16" fmla="*/ 0 w 3267"/>
                <a:gd name="T17" fmla="*/ 0 h 978"/>
                <a:gd name="T18" fmla="*/ 0 w 3267"/>
                <a:gd name="T19" fmla="*/ 0 h 978"/>
                <a:gd name="T20" fmla="*/ 0 w 3267"/>
                <a:gd name="T21" fmla="*/ 0 h 978"/>
                <a:gd name="T22" fmla="*/ 0 w 3267"/>
                <a:gd name="T23" fmla="*/ 0 h 978"/>
                <a:gd name="T24" fmla="*/ 0 w 3267"/>
                <a:gd name="T25" fmla="*/ 0 h 978"/>
                <a:gd name="T26" fmla="*/ 0 w 3267"/>
                <a:gd name="T27" fmla="*/ 0 h 978"/>
                <a:gd name="T28" fmla="*/ 0 w 3267"/>
                <a:gd name="T29" fmla="*/ 0 h 978"/>
                <a:gd name="T30" fmla="*/ 0 w 3267"/>
                <a:gd name="T31" fmla="*/ 0 h 978"/>
                <a:gd name="T32" fmla="*/ 0 w 3267"/>
                <a:gd name="T33" fmla="*/ 0 h 978"/>
                <a:gd name="T34" fmla="*/ 0 w 3267"/>
                <a:gd name="T35" fmla="*/ 0 h 978"/>
                <a:gd name="T36" fmla="*/ 0 w 3267"/>
                <a:gd name="T37" fmla="*/ 0 h 978"/>
                <a:gd name="T38" fmla="*/ 0 w 3267"/>
                <a:gd name="T39" fmla="*/ 0 h 978"/>
                <a:gd name="T40" fmla="*/ 0 w 3267"/>
                <a:gd name="T41" fmla="*/ 0 h 978"/>
                <a:gd name="T42" fmla="*/ 0 w 3267"/>
                <a:gd name="T43" fmla="*/ 0 h 978"/>
                <a:gd name="T44" fmla="*/ 0 w 3267"/>
                <a:gd name="T45" fmla="*/ 0 h 978"/>
                <a:gd name="T46" fmla="*/ 0 w 3267"/>
                <a:gd name="T47" fmla="*/ 0 h 978"/>
                <a:gd name="T48" fmla="*/ 0 w 3267"/>
                <a:gd name="T49" fmla="*/ 0 h 978"/>
                <a:gd name="T50" fmla="*/ 0 w 3267"/>
                <a:gd name="T51" fmla="*/ 0 h 978"/>
                <a:gd name="T52" fmla="*/ 0 w 3267"/>
                <a:gd name="T53" fmla="*/ 0 h 978"/>
                <a:gd name="T54" fmla="*/ 0 w 3267"/>
                <a:gd name="T55" fmla="*/ 0 h 978"/>
                <a:gd name="T56" fmla="*/ 0 w 3267"/>
                <a:gd name="T57" fmla="*/ 0 h 978"/>
                <a:gd name="T58" fmla="*/ 0 w 3267"/>
                <a:gd name="T59" fmla="*/ 0 h 978"/>
                <a:gd name="T60" fmla="*/ 0 w 3267"/>
                <a:gd name="T61" fmla="*/ 0 h 978"/>
                <a:gd name="T62" fmla="*/ 0 w 3267"/>
                <a:gd name="T63" fmla="*/ 0 h 978"/>
                <a:gd name="T64" fmla="*/ 0 w 3267"/>
                <a:gd name="T65" fmla="*/ 0 h 978"/>
                <a:gd name="T66" fmla="*/ 0 w 3267"/>
                <a:gd name="T67" fmla="*/ 0 h 978"/>
                <a:gd name="T68" fmla="*/ 0 w 3267"/>
                <a:gd name="T69" fmla="*/ 0 h 978"/>
                <a:gd name="T70" fmla="*/ 0 w 3267"/>
                <a:gd name="T71" fmla="*/ 0 h 978"/>
                <a:gd name="T72" fmla="*/ 0 w 3267"/>
                <a:gd name="T73" fmla="*/ 0 h 978"/>
                <a:gd name="T74" fmla="*/ 0 w 3267"/>
                <a:gd name="T75" fmla="*/ 0 h 978"/>
                <a:gd name="T76" fmla="*/ 0 w 3267"/>
                <a:gd name="T77" fmla="*/ 0 h 978"/>
                <a:gd name="T78" fmla="*/ 0 w 3267"/>
                <a:gd name="T79" fmla="*/ 0 h 978"/>
                <a:gd name="T80" fmla="*/ 0 w 3267"/>
                <a:gd name="T81" fmla="*/ 0 h 978"/>
                <a:gd name="T82" fmla="*/ 0 w 3267"/>
                <a:gd name="T83" fmla="*/ 0 h 978"/>
                <a:gd name="T84" fmla="*/ 0 w 3267"/>
                <a:gd name="T85" fmla="*/ 0 h 978"/>
                <a:gd name="T86" fmla="*/ 0 w 3267"/>
                <a:gd name="T87" fmla="*/ 0 h 978"/>
                <a:gd name="T88" fmla="*/ 0 w 3267"/>
                <a:gd name="T89" fmla="*/ 0 h 978"/>
                <a:gd name="T90" fmla="*/ 0 w 3267"/>
                <a:gd name="T91" fmla="*/ 0 h 978"/>
                <a:gd name="T92" fmla="*/ 0 w 3267"/>
                <a:gd name="T93" fmla="*/ 0 h 97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67"/>
                <a:gd name="T142" fmla="*/ 0 h 978"/>
                <a:gd name="T143" fmla="*/ 3267 w 3267"/>
                <a:gd name="T144" fmla="*/ 978 h 97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67" h="978">
                  <a:moveTo>
                    <a:pt x="0" y="957"/>
                  </a:moveTo>
                  <a:lnTo>
                    <a:pt x="0" y="15"/>
                  </a:lnTo>
                  <a:lnTo>
                    <a:pt x="335" y="15"/>
                  </a:lnTo>
                  <a:lnTo>
                    <a:pt x="335" y="420"/>
                  </a:lnTo>
                  <a:lnTo>
                    <a:pt x="547" y="15"/>
                  </a:lnTo>
                  <a:lnTo>
                    <a:pt x="927" y="15"/>
                  </a:lnTo>
                  <a:lnTo>
                    <a:pt x="643" y="481"/>
                  </a:lnTo>
                  <a:lnTo>
                    <a:pt x="968" y="957"/>
                  </a:lnTo>
                  <a:lnTo>
                    <a:pt x="557" y="957"/>
                  </a:lnTo>
                  <a:lnTo>
                    <a:pt x="335" y="562"/>
                  </a:lnTo>
                  <a:lnTo>
                    <a:pt x="335" y="957"/>
                  </a:lnTo>
                  <a:lnTo>
                    <a:pt x="0" y="957"/>
                  </a:lnTo>
                  <a:close/>
                  <a:moveTo>
                    <a:pt x="1104" y="957"/>
                  </a:moveTo>
                  <a:lnTo>
                    <a:pt x="1104" y="324"/>
                  </a:lnTo>
                  <a:lnTo>
                    <a:pt x="917" y="324"/>
                  </a:lnTo>
                  <a:lnTo>
                    <a:pt x="917" y="15"/>
                  </a:lnTo>
                  <a:lnTo>
                    <a:pt x="1626" y="15"/>
                  </a:lnTo>
                  <a:lnTo>
                    <a:pt x="1626" y="324"/>
                  </a:lnTo>
                  <a:lnTo>
                    <a:pt x="1439" y="324"/>
                  </a:lnTo>
                  <a:lnTo>
                    <a:pt x="1439" y="957"/>
                  </a:lnTo>
                  <a:lnTo>
                    <a:pt x="1104" y="957"/>
                  </a:lnTo>
                  <a:close/>
                  <a:moveTo>
                    <a:pt x="1930" y="603"/>
                  </a:moveTo>
                  <a:lnTo>
                    <a:pt x="1758" y="603"/>
                  </a:lnTo>
                  <a:lnTo>
                    <a:pt x="1758" y="365"/>
                  </a:lnTo>
                  <a:lnTo>
                    <a:pt x="1925" y="365"/>
                  </a:lnTo>
                  <a:lnTo>
                    <a:pt x="1915" y="350"/>
                  </a:lnTo>
                  <a:lnTo>
                    <a:pt x="1899" y="339"/>
                  </a:lnTo>
                  <a:lnTo>
                    <a:pt x="1879" y="324"/>
                  </a:lnTo>
                  <a:lnTo>
                    <a:pt x="1864" y="319"/>
                  </a:lnTo>
                  <a:lnTo>
                    <a:pt x="1844" y="309"/>
                  </a:lnTo>
                  <a:lnTo>
                    <a:pt x="1823" y="304"/>
                  </a:lnTo>
                  <a:lnTo>
                    <a:pt x="1803" y="304"/>
                  </a:lnTo>
                  <a:lnTo>
                    <a:pt x="1783" y="304"/>
                  </a:lnTo>
                  <a:lnTo>
                    <a:pt x="1758" y="304"/>
                  </a:lnTo>
                  <a:lnTo>
                    <a:pt x="1727" y="309"/>
                  </a:lnTo>
                  <a:lnTo>
                    <a:pt x="1702" y="314"/>
                  </a:lnTo>
                  <a:lnTo>
                    <a:pt x="1682" y="324"/>
                  </a:lnTo>
                  <a:lnTo>
                    <a:pt x="1656" y="339"/>
                  </a:lnTo>
                  <a:lnTo>
                    <a:pt x="1631" y="355"/>
                  </a:lnTo>
                  <a:lnTo>
                    <a:pt x="1611" y="370"/>
                  </a:lnTo>
                  <a:lnTo>
                    <a:pt x="1585" y="390"/>
                  </a:lnTo>
                  <a:lnTo>
                    <a:pt x="1585" y="41"/>
                  </a:lnTo>
                  <a:lnTo>
                    <a:pt x="1616" y="30"/>
                  </a:lnTo>
                  <a:lnTo>
                    <a:pt x="1646" y="25"/>
                  </a:lnTo>
                  <a:lnTo>
                    <a:pt x="1677" y="15"/>
                  </a:lnTo>
                  <a:lnTo>
                    <a:pt x="1702" y="10"/>
                  </a:lnTo>
                  <a:lnTo>
                    <a:pt x="1732" y="5"/>
                  </a:lnTo>
                  <a:lnTo>
                    <a:pt x="1763" y="0"/>
                  </a:lnTo>
                  <a:lnTo>
                    <a:pt x="1788" y="0"/>
                  </a:lnTo>
                  <a:lnTo>
                    <a:pt x="1818" y="0"/>
                  </a:lnTo>
                  <a:lnTo>
                    <a:pt x="1849" y="0"/>
                  </a:lnTo>
                  <a:lnTo>
                    <a:pt x="1879" y="0"/>
                  </a:lnTo>
                  <a:lnTo>
                    <a:pt x="1910" y="5"/>
                  </a:lnTo>
                  <a:lnTo>
                    <a:pt x="1935" y="10"/>
                  </a:lnTo>
                  <a:lnTo>
                    <a:pt x="1965" y="15"/>
                  </a:lnTo>
                  <a:lnTo>
                    <a:pt x="1991" y="20"/>
                  </a:lnTo>
                  <a:lnTo>
                    <a:pt x="2016" y="30"/>
                  </a:lnTo>
                  <a:lnTo>
                    <a:pt x="2036" y="41"/>
                  </a:lnTo>
                  <a:lnTo>
                    <a:pt x="2061" y="51"/>
                  </a:lnTo>
                  <a:lnTo>
                    <a:pt x="2082" y="61"/>
                  </a:lnTo>
                  <a:lnTo>
                    <a:pt x="2107" y="76"/>
                  </a:lnTo>
                  <a:lnTo>
                    <a:pt x="2127" y="86"/>
                  </a:lnTo>
                  <a:lnTo>
                    <a:pt x="2142" y="101"/>
                  </a:lnTo>
                  <a:lnTo>
                    <a:pt x="2163" y="117"/>
                  </a:lnTo>
                  <a:lnTo>
                    <a:pt x="2178" y="132"/>
                  </a:lnTo>
                  <a:lnTo>
                    <a:pt x="2193" y="152"/>
                  </a:lnTo>
                  <a:lnTo>
                    <a:pt x="2208" y="167"/>
                  </a:lnTo>
                  <a:lnTo>
                    <a:pt x="2224" y="187"/>
                  </a:lnTo>
                  <a:lnTo>
                    <a:pt x="2234" y="208"/>
                  </a:lnTo>
                  <a:lnTo>
                    <a:pt x="2249" y="228"/>
                  </a:lnTo>
                  <a:lnTo>
                    <a:pt x="2259" y="243"/>
                  </a:lnTo>
                  <a:lnTo>
                    <a:pt x="2269" y="269"/>
                  </a:lnTo>
                  <a:lnTo>
                    <a:pt x="2274" y="289"/>
                  </a:lnTo>
                  <a:lnTo>
                    <a:pt x="2284" y="309"/>
                  </a:lnTo>
                  <a:lnTo>
                    <a:pt x="2289" y="329"/>
                  </a:lnTo>
                  <a:lnTo>
                    <a:pt x="2294" y="355"/>
                  </a:lnTo>
                  <a:lnTo>
                    <a:pt x="2299" y="375"/>
                  </a:lnTo>
                  <a:lnTo>
                    <a:pt x="2305" y="395"/>
                  </a:lnTo>
                  <a:lnTo>
                    <a:pt x="2310" y="420"/>
                  </a:lnTo>
                  <a:lnTo>
                    <a:pt x="2310" y="441"/>
                  </a:lnTo>
                  <a:lnTo>
                    <a:pt x="2310" y="466"/>
                  </a:lnTo>
                  <a:lnTo>
                    <a:pt x="2310" y="491"/>
                  </a:lnTo>
                  <a:lnTo>
                    <a:pt x="2310" y="527"/>
                  </a:lnTo>
                  <a:lnTo>
                    <a:pt x="2310" y="567"/>
                  </a:lnTo>
                  <a:lnTo>
                    <a:pt x="2299" y="603"/>
                  </a:lnTo>
                  <a:lnTo>
                    <a:pt x="2294" y="638"/>
                  </a:lnTo>
                  <a:lnTo>
                    <a:pt x="2284" y="669"/>
                  </a:lnTo>
                  <a:lnTo>
                    <a:pt x="2274" y="699"/>
                  </a:lnTo>
                  <a:lnTo>
                    <a:pt x="2259" y="729"/>
                  </a:lnTo>
                  <a:lnTo>
                    <a:pt x="2239" y="760"/>
                  </a:lnTo>
                  <a:lnTo>
                    <a:pt x="2224" y="785"/>
                  </a:lnTo>
                  <a:lnTo>
                    <a:pt x="2203" y="811"/>
                  </a:lnTo>
                  <a:lnTo>
                    <a:pt x="2183" y="836"/>
                  </a:lnTo>
                  <a:lnTo>
                    <a:pt x="2158" y="856"/>
                  </a:lnTo>
                  <a:lnTo>
                    <a:pt x="2137" y="876"/>
                  </a:lnTo>
                  <a:lnTo>
                    <a:pt x="2112" y="892"/>
                  </a:lnTo>
                  <a:lnTo>
                    <a:pt x="2082" y="912"/>
                  </a:lnTo>
                  <a:lnTo>
                    <a:pt x="2056" y="927"/>
                  </a:lnTo>
                  <a:lnTo>
                    <a:pt x="2026" y="937"/>
                  </a:lnTo>
                  <a:lnTo>
                    <a:pt x="1996" y="947"/>
                  </a:lnTo>
                  <a:lnTo>
                    <a:pt x="1965" y="957"/>
                  </a:lnTo>
                  <a:lnTo>
                    <a:pt x="1940" y="968"/>
                  </a:lnTo>
                  <a:lnTo>
                    <a:pt x="1910" y="973"/>
                  </a:lnTo>
                  <a:lnTo>
                    <a:pt x="1879" y="978"/>
                  </a:lnTo>
                  <a:lnTo>
                    <a:pt x="1844" y="978"/>
                  </a:lnTo>
                  <a:lnTo>
                    <a:pt x="1813" y="978"/>
                  </a:lnTo>
                  <a:lnTo>
                    <a:pt x="1793" y="978"/>
                  </a:lnTo>
                  <a:lnTo>
                    <a:pt x="1768" y="978"/>
                  </a:lnTo>
                  <a:lnTo>
                    <a:pt x="1747" y="973"/>
                  </a:lnTo>
                  <a:lnTo>
                    <a:pt x="1717" y="968"/>
                  </a:lnTo>
                  <a:lnTo>
                    <a:pt x="1692" y="962"/>
                  </a:lnTo>
                  <a:lnTo>
                    <a:pt x="1656" y="957"/>
                  </a:lnTo>
                  <a:lnTo>
                    <a:pt x="1626" y="947"/>
                  </a:lnTo>
                  <a:lnTo>
                    <a:pt x="1590" y="937"/>
                  </a:lnTo>
                  <a:lnTo>
                    <a:pt x="1580" y="583"/>
                  </a:lnTo>
                  <a:lnTo>
                    <a:pt x="1606" y="603"/>
                  </a:lnTo>
                  <a:lnTo>
                    <a:pt x="1636" y="623"/>
                  </a:lnTo>
                  <a:lnTo>
                    <a:pt x="1661" y="638"/>
                  </a:lnTo>
                  <a:lnTo>
                    <a:pt x="1687" y="648"/>
                  </a:lnTo>
                  <a:lnTo>
                    <a:pt x="1712" y="659"/>
                  </a:lnTo>
                  <a:lnTo>
                    <a:pt x="1742" y="664"/>
                  </a:lnTo>
                  <a:lnTo>
                    <a:pt x="1768" y="669"/>
                  </a:lnTo>
                  <a:lnTo>
                    <a:pt x="1793" y="669"/>
                  </a:lnTo>
                  <a:lnTo>
                    <a:pt x="1813" y="669"/>
                  </a:lnTo>
                  <a:lnTo>
                    <a:pt x="1839" y="669"/>
                  </a:lnTo>
                  <a:lnTo>
                    <a:pt x="1854" y="664"/>
                  </a:lnTo>
                  <a:lnTo>
                    <a:pt x="1874" y="653"/>
                  </a:lnTo>
                  <a:lnTo>
                    <a:pt x="1889" y="643"/>
                  </a:lnTo>
                  <a:lnTo>
                    <a:pt x="1904" y="633"/>
                  </a:lnTo>
                  <a:lnTo>
                    <a:pt x="1920" y="618"/>
                  </a:lnTo>
                  <a:lnTo>
                    <a:pt x="1930" y="603"/>
                  </a:lnTo>
                  <a:close/>
                  <a:moveTo>
                    <a:pt x="2299" y="957"/>
                  </a:moveTo>
                  <a:lnTo>
                    <a:pt x="2299" y="15"/>
                  </a:lnTo>
                  <a:lnTo>
                    <a:pt x="2629" y="15"/>
                  </a:lnTo>
                  <a:lnTo>
                    <a:pt x="2629" y="420"/>
                  </a:lnTo>
                  <a:lnTo>
                    <a:pt x="2841" y="15"/>
                  </a:lnTo>
                  <a:lnTo>
                    <a:pt x="3226" y="15"/>
                  </a:lnTo>
                  <a:lnTo>
                    <a:pt x="2943" y="481"/>
                  </a:lnTo>
                  <a:lnTo>
                    <a:pt x="3267" y="957"/>
                  </a:lnTo>
                  <a:lnTo>
                    <a:pt x="2857" y="957"/>
                  </a:lnTo>
                  <a:lnTo>
                    <a:pt x="2629" y="562"/>
                  </a:lnTo>
                  <a:lnTo>
                    <a:pt x="2629" y="957"/>
                  </a:lnTo>
                  <a:lnTo>
                    <a:pt x="2299" y="957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17" name="Rectangle 6"/>
            <p:cNvSpPr>
              <a:spLocks noChangeArrowheads="1"/>
            </p:cNvSpPr>
            <p:nvPr/>
          </p:nvSpPr>
          <p:spPr bwMode="auto">
            <a:xfrm>
              <a:off x="325" y="242"/>
              <a:ext cx="89" cy="527"/>
            </a:xfrm>
            <a:prstGeom prst="rect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22618" name="AutoShape 7"/>
            <p:cNvSpPr>
              <a:spLocks noChangeArrowheads="1"/>
            </p:cNvSpPr>
            <p:nvPr/>
          </p:nvSpPr>
          <p:spPr bwMode="auto">
            <a:xfrm rot="-120000">
              <a:off x="365" y="178"/>
              <a:ext cx="175" cy="91"/>
            </a:xfrm>
            <a:custGeom>
              <a:avLst/>
              <a:gdLst>
                <a:gd name="T0" fmla="*/ 0 w 664"/>
                <a:gd name="T1" fmla="*/ 0 h 355"/>
                <a:gd name="T2" fmla="*/ 0 w 664"/>
                <a:gd name="T3" fmla="*/ 0 h 355"/>
                <a:gd name="T4" fmla="*/ 0 w 664"/>
                <a:gd name="T5" fmla="*/ 0 h 355"/>
                <a:gd name="T6" fmla="*/ 0 w 664"/>
                <a:gd name="T7" fmla="*/ 0 h 355"/>
                <a:gd name="T8" fmla="*/ 0 w 664"/>
                <a:gd name="T9" fmla="*/ 0 h 355"/>
                <a:gd name="T10" fmla="*/ 0 w 664"/>
                <a:gd name="T11" fmla="*/ 0 h 355"/>
                <a:gd name="T12" fmla="*/ 0 w 664"/>
                <a:gd name="T13" fmla="*/ 0 h 355"/>
                <a:gd name="T14" fmla="*/ 0 w 664"/>
                <a:gd name="T15" fmla="*/ 0 h 355"/>
                <a:gd name="T16" fmla="*/ 0 w 664"/>
                <a:gd name="T17" fmla="*/ 0 h 355"/>
                <a:gd name="T18" fmla="*/ 0 w 664"/>
                <a:gd name="T19" fmla="*/ 0 h 355"/>
                <a:gd name="T20" fmla="*/ 0 w 664"/>
                <a:gd name="T21" fmla="*/ 0 h 355"/>
                <a:gd name="T22" fmla="*/ 0 w 664"/>
                <a:gd name="T23" fmla="*/ 0 h 355"/>
                <a:gd name="T24" fmla="*/ 0 w 664"/>
                <a:gd name="T25" fmla="*/ 0 h 355"/>
                <a:gd name="T26" fmla="*/ 0 w 664"/>
                <a:gd name="T27" fmla="*/ 0 h 355"/>
                <a:gd name="T28" fmla="*/ 0 w 664"/>
                <a:gd name="T29" fmla="*/ 0 h 355"/>
                <a:gd name="T30" fmla="*/ 0 w 664"/>
                <a:gd name="T31" fmla="*/ 0 h 355"/>
                <a:gd name="T32" fmla="*/ 0 w 664"/>
                <a:gd name="T33" fmla="*/ 0 h 355"/>
                <a:gd name="T34" fmla="*/ 0 w 664"/>
                <a:gd name="T35" fmla="*/ 0 h 355"/>
                <a:gd name="T36" fmla="*/ 0 w 664"/>
                <a:gd name="T37" fmla="*/ 0 h 355"/>
                <a:gd name="T38" fmla="*/ 0 w 664"/>
                <a:gd name="T39" fmla="*/ 0 h 355"/>
                <a:gd name="T40" fmla="*/ 0 w 664"/>
                <a:gd name="T41" fmla="*/ 0 h 355"/>
                <a:gd name="T42" fmla="*/ 0 w 664"/>
                <a:gd name="T43" fmla="*/ 0 h 355"/>
                <a:gd name="T44" fmla="*/ 0 w 664"/>
                <a:gd name="T45" fmla="*/ 0 h 355"/>
                <a:gd name="T46" fmla="*/ 0 w 664"/>
                <a:gd name="T47" fmla="*/ 0 h 355"/>
                <a:gd name="T48" fmla="*/ 0 w 664"/>
                <a:gd name="T49" fmla="*/ 0 h 355"/>
                <a:gd name="T50" fmla="*/ 0 w 664"/>
                <a:gd name="T51" fmla="*/ 0 h 355"/>
                <a:gd name="T52" fmla="*/ 0 w 664"/>
                <a:gd name="T53" fmla="*/ 0 h 355"/>
                <a:gd name="T54" fmla="*/ 0 w 664"/>
                <a:gd name="T55" fmla="*/ 0 h 355"/>
                <a:gd name="T56" fmla="*/ 0 w 664"/>
                <a:gd name="T57" fmla="*/ 0 h 355"/>
                <a:gd name="T58" fmla="*/ 0 w 664"/>
                <a:gd name="T59" fmla="*/ 0 h 355"/>
                <a:gd name="T60" fmla="*/ 0 w 664"/>
                <a:gd name="T61" fmla="*/ 0 h 355"/>
                <a:gd name="T62" fmla="*/ 0 w 664"/>
                <a:gd name="T63" fmla="*/ 0 h 355"/>
                <a:gd name="T64" fmla="*/ 0 w 664"/>
                <a:gd name="T65" fmla="*/ 0 h 355"/>
                <a:gd name="T66" fmla="*/ 0 w 664"/>
                <a:gd name="T67" fmla="*/ 0 h 355"/>
                <a:gd name="T68" fmla="*/ 0 w 664"/>
                <a:gd name="T69" fmla="*/ 0 h 355"/>
                <a:gd name="T70" fmla="*/ 0 w 664"/>
                <a:gd name="T71" fmla="*/ 0 h 355"/>
                <a:gd name="T72" fmla="*/ 0 w 664"/>
                <a:gd name="T73" fmla="*/ 0 h 355"/>
                <a:gd name="T74" fmla="*/ 0 w 664"/>
                <a:gd name="T75" fmla="*/ 0 h 355"/>
                <a:gd name="T76" fmla="*/ 0 w 664"/>
                <a:gd name="T77" fmla="*/ 0 h 355"/>
                <a:gd name="T78" fmla="*/ 0 w 664"/>
                <a:gd name="T79" fmla="*/ 0 h 355"/>
                <a:gd name="T80" fmla="*/ 0 w 664"/>
                <a:gd name="T81" fmla="*/ 0 h 35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64"/>
                <a:gd name="T124" fmla="*/ 0 h 355"/>
                <a:gd name="T125" fmla="*/ 664 w 664"/>
                <a:gd name="T126" fmla="*/ 355 h 35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64" h="355">
                  <a:moveTo>
                    <a:pt x="249" y="0"/>
                  </a:moveTo>
                  <a:lnTo>
                    <a:pt x="208" y="0"/>
                  </a:lnTo>
                  <a:lnTo>
                    <a:pt x="173" y="16"/>
                  </a:lnTo>
                  <a:lnTo>
                    <a:pt x="142" y="31"/>
                  </a:lnTo>
                  <a:lnTo>
                    <a:pt x="117" y="46"/>
                  </a:lnTo>
                  <a:lnTo>
                    <a:pt x="92" y="56"/>
                  </a:lnTo>
                  <a:lnTo>
                    <a:pt x="66" y="66"/>
                  </a:lnTo>
                  <a:lnTo>
                    <a:pt x="36" y="66"/>
                  </a:lnTo>
                  <a:lnTo>
                    <a:pt x="0" y="61"/>
                  </a:lnTo>
                  <a:lnTo>
                    <a:pt x="5" y="66"/>
                  </a:lnTo>
                  <a:lnTo>
                    <a:pt x="11" y="76"/>
                  </a:lnTo>
                  <a:lnTo>
                    <a:pt x="21" y="86"/>
                  </a:lnTo>
                  <a:lnTo>
                    <a:pt x="31" y="92"/>
                  </a:lnTo>
                  <a:lnTo>
                    <a:pt x="46" y="97"/>
                  </a:lnTo>
                  <a:lnTo>
                    <a:pt x="56" y="102"/>
                  </a:lnTo>
                  <a:lnTo>
                    <a:pt x="71" y="107"/>
                  </a:lnTo>
                  <a:lnTo>
                    <a:pt x="87" y="102"/>
                  </a:lnTo>
                  <a:lnTo>
                    <a:pt x="97" y="81"/>
                  </a:lnTo>
                  <a:lnTo>
                    <a:pt x="112" y="97"/>
                  </a:lnTo>
                  <a:lnTo>
                    <a:pt x="142" y="61"/>
                  </a:lnTo>
                  <a:lnTo>
                    <a:pt x="147" y="81"/>
                  </a:lnTo>
                  <a:lnTo>
                    <a:pt x="173" y="76"/>
                  </a:lnTo>
                  <a:lnTo>
                    <a:pt x="178" y="51"/>
                  </a:lnTo>
                  <a:lnTo>
                    <a:pt x="193" y="66"/>
                  </a:lnTo>
                  <a:lnTo>
                    <a:pt x="218" y="31"/>
                  </a:lnTo>
                  <a:lnTo>
                    <a:pt x="223" y="41"/>
                  </a:lnTo>
                  <a:lnTo>
                    <a:pt x="233" y="51"/>
                  </a:lnTo>
                  <a:lnTo>
                    <a:pt x="243" y="56"/>
                  </a:lnTo>
                  <a:lnTo>
                    <a:pt x="249" y="66"/>
                  </a:lnTo>
                  <a:lnTo>
                    <a:pt x="259" y="71"/>
                  </a:lnTo>
                  <a:lnTo>
                    <a:pt x="269" y="81"/>
                  </a:lnTo>
                  <a:lnTo>
                    <a:pt x="274" y="86"/>
                  </a:lnTo>
                  <a:lnTo>
                    <a:pt x="279" y="102"/>
                  </a:lnTo>
                  <a:lnTo>
                    <a:pt x="289" y="132"/>
                  </a:lnTo>
                  <a:lnTo>
                    <a:pt x="304" y="167"/>
                  </a:lnTo>
                  <a:lnTo>
                    <a:pt x="319" y="213"/>
                  </a:lnTo>
                  <a:lnTo>
                    <a:pt x="340" y="254"/>
                  </a:lnTo>
                  <a:lnTo>
                    <a:pt x="355" y="274"/>
                  </a:lnTo>
                  <a:lnTo>
                    <a:pt x="370" y="294"/>
                  </a:lnTo>
                  <a:lnTo>
                    <a:pt x="385" y="309"/>
                  </a:lnTo>
                  <a:lnTo>
                    <a:pt x="400" y="325"/>
                  </a:lnTo>
                  <a:lnTo>
                    <a:pt x="426" y="340"/>
                  </a:lnTo>
                  <a:lnTo>
                    <a:pt x="446" y="350"/>
                  </a:lnTo>
                  <a:lnTo>
                    <a:pt x="471" y="355"/>
                  </a:lnTo>
                  <a:lnTo>
                    <a:pt x="502" y="355"/>
                  </a:lnTo>
                  <a:lnTo>
                    <a:pt x="507" y="269"/>
                  </a:lnTo>
                  <a:lnTo>
                    <a:pt x="527" y="355"/>
                  </a:lnTo>
                  <a:lnTo>
                    <a:pt x="547" y="350"/>
                  </a:lnTo>
                  <a:lnTo>
                    <a:pt x="557" y="269"/>
                  </a:lnTo>
                  <a:lnTo>
                    <a:pt x="578" y="345"/>
                  </a:lnTo>
                  <a:lnTo>
                    <a:pt x="598" y="238"/>
                  </a:lnTo>
                  <a:lnTo>
                    <a:pt x="623" y="319"/>
                  </a:lnTo>
                  <a:lnTo>
                    <a:pt x="639" y="243"/>
                  </a:lnTo>
                  <a:lnTo>
                    <a:pt x="654" y="294"/>
                  </a:lnTo>
                  <a:lnTo>
                    <a:pt x="654" y="269"/>
                  </a:lnTo>
                  <a:lnTo>
                    <a:pt x="659" y="238"/>
                  </a:lnTo>
                  <a:lnTo>
                    <a:pt x="659" y="208"/>
                  </a:lnTo>
                  <a:lnTo>
                    <a:pt x="664" y="173"/>
                  </a:lnTo>
                  <a:lnTo>
                    <a:pt x="664" y="137"/>
                  </a:lnTo>
                  <a:lnTo>
                    <a:pt x="664" y="107"/>
                  </a:lnTo>
                  <a:lnTo>
                    <a:pt x="664" y="76"/>
                  </a:lnTo>
                  <a:lnTo>
                    <a:pt x="659" y="51"/>
                  </a:lnTo>
                  <a:lnTo>
                    <a:pt x="639" y="76"/>
                  </a:lnTo>
                  <a:lnTo>
                    <a:pt x="613" y="97"/>
                  </a:lnTo>
                  <a:lnTo>
                    <a:pt x="593" y="112"/>
                  </a:lnTo>
                  <a:lnTo>
                    <a:pt x="573" y="127"/>
                  </a:lnTo>
                  <a:lnTo>
                    <a:pt x="552" y="137"/>
                  </a:lnTo>
                  <a:lnTo>
                    <a:pt x="532" y="142"/>
                  </a:lnTo>
                  <a:lnTo>
                    <a:pt x="512" y="147"/>
                  </a:lnTo>
                  <a:lnTo>
                    <a:pt x="492" y="152"/>
                  </a:lnTo>
                  <a:lnTo>
                    <a:pt x="476" y="147"/>
                  </a:lnTo>
                  <a:lnTo>
                    <a:pt x="461" y="142"/>
                  </a:lnTo>
                  <a:lnTo>
                    <a:pt x="446" y="137"/>
                  </a:lnTo>
                  <a:lnTo>
                    <a:pt x="436" y="127"/>
                  </a:lnTo>
                  <a:lnTo>
                    <a:pt x="416" y="102"/>
                  </a:lnTo>
                  <a:lnTo>
                    <a:pt x="395" y="76"/>
                  </a:lnTo>
                  <a:lnTo>
                    <a:pt x="375" y="46"/>
                  </a:lnTo>
                  <a:lnTo>
                    <a:pt x="345" y="21"/>
                  </a:lnTo>
                  <a:lnTo>
                    <a:pt x="330" y="10"/>
                  </a:lnTo>
                  <a:lnTo>
                    <a:pt x="304" y="5"/>
                  </a:lnTo>
                  <a:lnTo>
                    <a:pt x="279" y="0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2531" name="Прямоугольник 8"/>
          <p:cNvSpPr>
            <a:spLocks noChangeArrowheads="1"/>
          </p:cNvSpPr>
          <p:nvPr/>
        </p:nvSpPr>
        <p:spPr bwMode="auto">
          <a:xfrm>
            <a:off x="7215188" y="857250"/>
            <a:ext cx="1714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 baseline="0">
                <a:latin typeface="Times New Roman" pitchFamily="18" charset="0"/>
                <a:cs typeface="Times New Roman" pitchFamily="18" charset="0"/>
              </a:rPr>
              <a:t>млн. тенге, с НДС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071563" y="357188"/>
            <a:ext cx="7929562" cy="4000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685800">
              <a:defRPr/>
            </a:pPr>
            <a:r>
              <a:rPr lang="ru-RU" sz="2000" b="1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по теплоснабжению за счёт бюджетного финансирования</a:t>
            </a:r>
            <a:endParaRPr lang="ru-RU" sz="2000" baseline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42845" y="1214438"/>
          <a:ext cx="8858343" cy="4121246"/>
        </p:xfrm>
        <a:graphic>
          <a:graphicData uri="http://schemas.openxmlformats.org/drawingml/2006/table">
            <a:tbl>
              <a:tblPr/>
              <a:tblGrid>
                <a:gridCol w="302431"/>
                <a:gridCol w="2209257"/>
                <a:gridCol w="778536"/>
                <a:gridCol w="822555"/>
                <a:gridCol w="885829"/>
                <a:gridCol w="885829"/>
                <a:gridCol w="949102"/>
                <a:gridCol w="1012402"/>
                <a:gridCol w="1012402"/>
              </a:tblGrid>
              <a:tr h="5959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Проектная мощность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Период реализации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Общая стоимость проекта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2024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2025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2026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Энерго-эффектив-ность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5959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тепломагистрали</a:t>
                      </a:r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ТМ-18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 ВУ14-13 до ТК 18.03 в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г.Костанае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0,340 км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2024 - 2025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278,6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6,6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(ПСД)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272,0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(СМР)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9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Капитальный ремонт водогрейного котла КВГМ-100 ст.№3 на котельной №3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г.Костаная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ед.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2024 - 2025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124,7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24,7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(ПСД)</a:t>
                      </a:r>
                      <a:endParaRPr lang="en-US" sz="12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(СМР)</a:t>
                      </a:r>
                      <a:endParaRPr lang="en-US" sz="12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661"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ТЭО "Модернизация и расширение ТЭЦ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г.Костаная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ед.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49,0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49,0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9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с монтажом парового котла №3 БКЗ 75-3,9-440 на ТЭЦ в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г.Костанае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ед.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2025 - 2026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4 165,0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</a:p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(ПСД)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4 115,0</a:t>
                      </a:r>
                    </a:p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(СМР)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9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с монтажом двух ПСВ-200У №9,10 на ТЭЦ в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г.Костанае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ед.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2025 - 2026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138,0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4,0</a:t>
                      </a:r>
                    </a:p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(ПСД)</a:t>
                      </a:r>
                      <a:endParaRPr lang="en-US" sz="12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134,0</a:t>
                      </a:r>
                    </a:p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(СМР)</a:t>
                      </a:r>
                      <a:endParaRPr lang="en-US" sz="12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9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с монтажом водогрейного котла №6 ПТВМ-100 на ТЭЦ в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г.Костанае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ед.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2025 - 2026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3 945,0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25,0</a:t>
                      </a:r>
                    </a:p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(ПСД)</a:t>
                      </a:r>
                      <a:endParaRPr lang="en-US" sz="12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3 920,0</a:t>
                      </a:r>
                    </a:p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(СМР)</a:t>
                      </a:r>
                      <a:endParaRPr lang="en-US" sz="12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Grp="1"/>
          </p:cNvGrpSpPr>
          <p:nvPr/>
        </p:nvGrpSpPr>
        <p:grpSpPr bwMode="auto">
          <a:xfrm>
            <a:off x="285750" y="214313"/>
            <a:ext cx="757238" cy="582612"/>
            <a:chOff x="325" y="175"/>
            <a:chExt cx="871" cy="612"/>
          </a:xfrm>
        </p:grpSpPr>
        <p:sp>
          <p:nvSpPr>
            <p:cNvPr id="23649" name="AutoShape 5"/>
            <p:cNvSpPr>
              <a:spLocks noChangeArrowheads="1"/>
            </p:cNvSpPr>
            <p:nvPr/>
          </p:nvSpPr>
          <p:spPr bwMode="auto">
            <a:xfrm>
              <a:off x="326" y="531"/>
              <a:ext cx="870" cy="256"/>
            </a:xfrm>
            <a:custGeom>
              <a:avLst/>
              <a:gdLst>
                <a:gd name="T0" fmla="*/ 0 w 3267"/>
                <a:gd name="T1" fmla="*/ 0 h 978"/>
                <a:gd name="T2" fmla="*/ 0 w 3267"/>
                <a:gd name="T3" fmla="*/ 0 h 978"/>
                <a:gd name="T4" fmla="*/ 0 w 3267"/>
                <a:gd name="T5" fmla="*/ 0 h 978"/>
                <a:gd name="T6" fmla="*/ 0 w 3267"/>
                <a:gd name="T7" fmla="*/ 0 h 978"/>
                <a:gd name="T8" fmla="*/ 0 w 3267"/>
                <a:gd name="T9" fmla="*/ 0 h 978"/>
                <a:gd name="T10" fmla="*/ 0 w 3267"/>
                <a:gd name="T11" fmla="*/ 0 h 978"/>
                <a:gd name="T12" fmla="*/ 0 w 3267"/>
                <a:gd name="T13" fmla="*/ 0 h 978"/>
                <a:gd name="T14" fmla="*/ 0 w 3267"/>
                <a:gd name="T15" fmla="*/ 0 h 978"/>
                <a:gd name="T16" fmla="*/ 0 w 3267"/>
                <a:gd name="T17" fmla="*/ 0 h 978"/>
                <a:gd name="T18" fmla="*/ 0 w 3267"/>
                <a:gd name="T19" fmla="*/ 0 h 978"/>
                <a:gd name="T20" fmla="*/ 0 w 3267"/>
                <a:gd name="T21" fmla="*/ 0 h 978"/>
                <a:gd name="T22" fmla="*/ 0 w 3267"/>
                <a:gd name="T23" fmla="*/ 0 h 978"/>
                <a:gd name="T24" fmla="*/ 0 w 3267"/>
                <a:gd name="T25" fmla="*/ 0 h 978"/>
                <a:gd name="T26" fmla="*/ 0 w 3267"/>
                <a:gd name="T27" fmla="*/ 0 h 978"/>
                <a:gd name="T28" fmla="*/ 0 w 3267"/>
                <a:gd name="T29" fmla="*/ 0 h 978"/>
                <a:gd name="T30" fmla="*/ 0 w 3267"/>
                <a:gd name="T31" fmla="*/ 0 h 978"/>
                <a:gd name="T32" fmla="*/ 0 w 3267"/>
                <a:gd name="T33" fmla="*/ 0 h 978"/>
                <a:gd name="T34" fmla="*/ 0 w 3267"/>
                <a:gd name="T35" fmla="*/ 0 h 978"/>
                <a:gd name="T36" fmla="*/ 0 w 3267"/>
                <a:gd name="T37" fmla="*/ 0 h 978"/>
                <a:gd name="T38" fmla="*/ 0 w 3267"/>
                <a:gd name="T39" fmla="*/ 0 h 978"/>
                <a:gd name="T40" fmla="*/ 0 w 3267"/>
                <a:gd name="T41" fmla="*/ 0 h 978"/>
                <a:gd name="T42" fmla="*/ 0 w 3267"/>
                <a:gd name="T43" fmla="*/ 0 h 978"/>
                <a:gd name="T44" fmla="*/ 0 w 3267"/>
                <a:gd name="T45" fmla="*/ 0 h 978"/>
                <a:gd name="T46" fmla="*/ 0 w 3267"/>
                <a:gd name="T47" fmla="*/ 0 h 978"/>
                <a:gd name="T48" fmla="*/ 0 w 3267"/>
                <a:gd name="T49" fmla="*/ 0 h 978"/>
                <a:gd name="T50" fmla="*/ 0 w 3267"/>
                <a:gd name="T51" fmla="*/ 0 h 978"/>
                <a:gd name="T52" fmla="*/ 0 w 3267"/>
                <a:gd name="T53" fmla="*/ 0 h 978"/>
                <a:gd name="T54" fmla="*/ 0 w 3267"/>
                <a:gd name="T55" fmla="*/ 0 h 978"/>
                <a:gd name="T56" fmla="*/ 0 w 3267"/>
                <a:gd name="T57" fmla="*/ 0 h 978"/>
                <a:gd name="T58" fmla="*/ 0 w 3267"/>
                <a:gd name="T59" fmla="*/ 0 h 978"/>
                <a:gd name="T60" fmla="*/ 0 w 3267"/>
                <a:gd name="T61" fmla="*/ 0 h 978"/>
                <a:gd name="T62" fmla="*/ 0 w 3267"/>
                <a:gd name="T63" fmla="*/ 0 h 978"/>
                <a:gd name="T64" fmla="*/ 0 w 3267"/>
                <a:gd name="T65" fmla="*/ 0 h 978"/>
                <a:gd name="T66" fmla="*/ 0 w 3267"/>
                <a:gd name="T67" fmla="*/ 0 h 978"/>
                <a:gd name="T68" fmla="*/ 0 w 3267"/>
                <a:gd name="T69" fmla="*/ 0 h 978"/>
                <a:gd name="T70" fmla="*/ 0 w 3267"/>
                <a:gd name="T71" fmla="*/ 0 h 978"/>
                <a:gd name="T72" fmla="*/ 0 w 3267"/>
                <a:gd name="T73" fmla="*/ 0 h 978"/>
                <a:gd name="T74" fmla="*/ 0 w 3267"/>
                <a:gd name="T75" fmla="*/ 0 h 978"/>
                <a:gd name="T76" fmla="*/ 0 w 3267"/>
                <a:gd name="T77" fmla="*/ 0 h 978"/>
                <a:gd name="T78" fmla="*/ 0 w 3267"/>
                <a:gd name="T79" fmla="*/ 0 h 978"/>
                <a:gd name="T80" fmla="*/ 0 w 3267"/>
                <a:gd name="T81" fmla="*/ 0 h 978"/>
                <a:gd name="T82" fmla="*/ 0 w 3267"/>
                <a:gd name="T83" fmla="*/ 0 h 978"/>
                <a:gd name="T84" fmla="*/ 0 w 3267"/>
                <a:gd name="T85" fmla="*/ 0 h 978"/>
                <a:gd name="T86" fmla="*/ 0 w 3267"/>
                <a:gd name="T87" fmla="*/ 0 h 978"/>
                <a:gd name="T88" fmla="*/ 0 w 3267"/>
                <a:gd name="T89" fmla="*/ 0 h 978"/>
                <a:gd name="T90" fmla="*/ 0 w 3267"/>
                <a:gd name="T91" fmla="*/ 0 h 978"/>
                <a:gd name="T92" fmla="*/ 0 w 3267"/>
                <a:gd name="T93" fmla="*/ 0 h 97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67"/>
                <a:gd name="T142" fmla="*/ 0 h 978"/>
                <a:gd name="T143" fmla="*/ 3267 w 3267"/>
                <a:gd name="T144" fmla="*/ 978 h 97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67" h="978">
                  <a:moveTo>
                    <a:pt x="0" y="957"/>
                  </a:moveTo>
                  <a:lnTo>
                    <a:pt x="0" y="15"/>
                  </a:lnTo>
                  <a:lnTo>
                    <a:pt x="335" y="15"/>
                  </a:lnTo>
                  <a:lnTo>
                    <a:pt x="335" y="420"/>
                  </a:lnTo>
                  <a:lnTo>
                    <a:pt x="547" y="15"/>
                  </a:lnTo>
                  <a:lnTo>
                    <a:pt x="927" y="15"/>
                  </a:lnTo>
                  <a:lnTo>
                    <a:pt x="643" y="481"/>
                  </a:lnTo>
                  <a:lnTo>
                    <a:pt x="968" y="957"/>
                  </a:lnTo>
                  <a:lnTo>
                    <a:pt x="557" y="957"/>
                  </a:lnTo>
                  <a:lnTo>
                    <a:pt x="335" y="562"/>
                  </a:lnTo>
                  <a:lnTo>
                    <a:pt x="335" y="957"/>
                  </a:lnTo>
                  <a:lnTo>
                    <a:pt x="0" y="957"/>
                  </a:lnTo>
                  <a:close/>
                  <a:moveTo>
                    <a:pt x="1104" y="957"/>
                  </a:moveTo>
                  <a:lnTo>
                    <a:pt x="1104" y="324"/>
                  </a:lnTo>
                  <a:lnTo>
                    <a:pt x="917" y="324"/>
                  </a:lnTo>
                  <a:lnTo>
                    <a:pt x="917" y="15"/>
                  </a:lnTo>
                  <a:lnTo>
                    <a:pt x="1626" y="15"/>
                  </a:lnTo>
                  <a:lnTo>
                    <a:pt x="1626" y="324"/>
                  </a:lnTo>
                  <a:lnTo>
                    <a:pt x="1439" y="324"/>
                  </a:lnTo>
                  <a:lnTo>
                    <a:pt x="1439" y="957"/>
                  </a:lnTo>
                  <a:lnTo>
                    <a:pt x="1104" y="957"/>
                  </a:lnTo>
                  <a:close/>
                  <a:moveTo>
                    <a:pt x="1930" y="603"/>
                  </a:moveTo>
                  <a:lnTo>
                    <a:pt x="1758" y="603"/>
                  </a:lnTo>
                  <a:lnTo>
                    <a:pt x="1758" y="365"/>
                  </a:lnTo>
                  <a:lnTo>
                    <a:pt x="1925" y="365"/>
                  </a:lnTo>
                  <a:lnTo>
                    <a:pt x="1915" y="350"/>
                  </a:lnTo>
                  <a:lnTo>
                    <a:pt x="1899" y="339"/>
                  </a:lnTo>
                  <a:lnTo>
                    <a:pt x="1879" y="324"/>
                  </a:lnTo>
                  <a:lnTo>
                    <a:pt x="1864" y="319"/>
                  </a:lnTo>
                  <a:lnTo>
                    <a:pt x="1844" y="309"/>
                  </a:lnTo>
                  <a:lnTo>
                    <a:pt x="1823" y="304"/>
                  </a:lnTo>
                  <a:lnTo>
                    <a:pt x="1803" y="304"/>
                  </a:lnTo>
                  <a:lnTo>
                    <a:pt x="1783" y="304"/>
                  </a:lnTo>
                  <a:lnTo>
                    <a:pt x="1758" y="304"/>
                  </a:lnTo>
                  <a:lnTo>
                    <a:pt x="1727" y="309"/>
                  </a:lnTo>
                  <a:lnTo>
                    <a:pt x="1702" y="314"/>
                  </a:lnTo>
                  <a:lnTo>
                    <a:pt x="1682" y="324"/>
                  </a:lnTo>
                  <a:lnTo>
                    <a:pt x="1656" y="339"/>
                  </a:lnTo>
                  <a:lnTo>
                    <a:pt x="1631" y="355"/>
                  </a:lnTo>
                  <a:lnTo>
                    <a:pt x="1611" y="370"/>
                  </a:lnTo>
                  <a:lnTo>
                    <a:pt x="1585" y="390"/>
                  </a:lnTo>
                  <a:lnTo>
                    <a:pt x="1585" y="41"/>
                  </a:lnTo>
                  <a:lnTo>
                    <a:pt x="1616" y="30"/>
                  </a:lnTo>
                  <a:lnTo>
                    <a:pt x="1646" y="25"/>
                  </a:lnTo>
                  <a:lnTo>
                    <a:pt x="1677" y="15"/>
                  </a:lnTo>
                  <a:lnTo>
                    <a:pt x="1702" y="10"/>
                  </a:lnTo>
                  <a:lnTo>
                    <a:pt x="1732" y="5"/>
                  </a:lnTo>
                  <a:lnTo>
                    <a:pt x="1763" y="0"/>
                  </a:lnTo>
                  <a:lnTo>
                    <a:pt x="1788" y="0"/>
                  </a:lnTo>
                  <a:lnTo>
                    <a:pt x="1818" y="0"/>
                  </a:lnTo>
                  <a:lnTo>
                    <a:pt x="1849" y="0"/>
                  </a:lnTo>
                  <a:lnTo>
                    <a:pt x="1879" y="0"/>
                  </a:lnTo>
                  <a:lnTo>
                    <a:pt x="1910" y="5"/>
                  </a:lnTo>
                  <a:lnTo>
                    <a:pt x="1935" y="10"/>
                  </a:lnTo>
                  <a:lnTo>
                    <a:pt x="1965" y="15"/>
                  </a:lnTo>
                  <a:lnTo>
                    <a:pt x="1991" y="20"/>
                  </a:lnTo>
                  <a:lnTo>
                    <a:pt x="2016" y="30"/>
                  </a:lnTo>
                  <a:lnTo>
                    <a:pt x="2036" y="41"/>
                  </a:lnTo>
                  <a:lnTo>
                    <a:pt x="2061" y="51"/>
                  </a:lnTo>
                  <a:lnTo>
                    <a:pt x="2082" y="61"/>
                  </a:lnTo>
                  <a:lnTo>
                    <a:pt x="2107" y="76"/>
                  </a:lnTo>
                  <a:lnTo>
                    <a:pt x="2127" y="86"/>
                  </a:lnTo>
                  <a:lnTo>
                    <a:pt x="2142" y="101"/>
                  </a:lnTo>
                  <a:lnTo>
                    <a:pt x="2163" y="117"/>
                  </a:lnTo>
                  <a:lnTo>
                    <a:pt x="2178" y="132"/>
                  </a:lnTo>
                  <a:lnTo>
                    <a:pt x="2193" y="152"/>
                  </a:lnTo>
                  <a:lnTo>
                    <a:pt x="2208" y="167"/>
                  </a:lnTo>
                  <a:lnTo>
                    <a:pt x="2224" y="187"/>
                  </a:lnTo>
                  <a:lnTo>
                    <a:pt x="2234" y="208"/>
                  </a:lnTo>
                  <a:lnTo>
                    <a:pt x="2249" y="228"/>
                  </a:lnTo>
                  <a:lnTo>
                    <a:pt x="2259" y="243"/>
                  </a:lnTo>
                  <a:lnTo>
                    <a:pt x="2269" y="269"/>
                  </a:lnTo>
                  <a:lnTo>
                    <a:pt x="2274" y="289"/>
                  </a:lnTo>
                  <a:lnTo>
                    <a:pt x="2284" y="309"/>
                  </a:lnTo>
                  <a:lnTo>
                    <a:pt x="2289" y="329"/>
                  </a:lnTo>
                  <a:lnTo>
                    <a:pt x="2294" y="355"/>
                  </a:lnTo>
                  <a:lnTo>
                    <a:pt x="2299" y="375"/>
                  </a:lnTo>
                  <a:lnTo>
                    <a:pt x="2305" y="395"/>
                  </a:lnTo>
                  <a:lnTo>
                    <a:pt x="2310" y="420"/>
                  </a:lnTo>
                  <a:lnTo>
                    <a:pt x="2310" y="441"/>
                  </a:lnTo>
                  <a:lnTo>
                    <a:pt x="2310" y="466"/>
                  </a:lnTo>
                  <a:lnTo>
                    <a:pt x="2310" y="491"/>
                  </a:lnTo>
                  <a:lnTo>
                    <a:pt x="2310" y="527"/>
                  </a:lnTo>
                  <a:lnTo>
                    <a:pt x="2310" y="567"/>
                  </a:lnTo>
                  <a:lnTo>
                    <a:pt x="2299" y="603"/>
                  </a:lnTo>
                  <a:lnTo>
                    <a:pt x="2294" y="638"/>
                  </a:lnTo>
                  <a:lnTo>
                    <a:pt x="2284" y="669"/>
                  </a:lnTo>
                  <a:lnTo>
                    <a:pt x="2274" y="699"/>
                  </a:lnTo>
                  <a:lnTo>
                    <a:pt x="2259" y="729"/>
                  </a:lnTo>
                  <a:lnTo>
                    <a:pt x="2239" y="760"/>
                  </a:lnTo>
                  <a:lnTo>
                    <a:pt x="2224" y="785"/>
                  </a:lnTo>
                  <a:lnTo>
                    <a:pt x="2203" y="811"/>
                  </a:lnTo>
                  <a:lnTo>
                    <a:pt x="2183" y="836"/>
                  </a:lnTo>
                  <a:lnTo>
                    <a:pt x="2158" y="856"/>
                  </a:lnTo>
                  <a:lnTo>
                    <a:pt x="2137" y="876"/>
                  </a:lnTo>
                  <a:lnTo>
                    <a:pt x="2112" y="892"/>
                  </a:lnTo>
                  <a:lnTo>
                    <a:pt x="2082" y="912"/>
                  </a:lnTo>
                  <a:lnTo>
                    <a:pt x="2056" y="927"/>
                  </a:lnTo>
                  <a:lnTo>
                    <a:pt x="2026" y="937"/>
                  </a:lnTo>
                  <a:lnTo>
                    <a:pt x="1996" y="947"/>
                  </a:lnTo>
                  <a:lnTo>
                    <a:pt x="1965" y="957"/>
                  </a:lnTo>
                  <a:lnTo>
                    <a:pt x="1940" y="968"/>
                  </a:lnTo>
                  <a:lnTo>
                    <a:pt x="1910" y="973"/>
                  </a:lnTo>
                  <a:lnTo>
                    <a:pt x="1879" y="978"/>
                  </a:lnTo>
                  <a:lnTo>
                    <a:pt x="1844" y="978"/>
                  </a:lnTo>
                  <a:lnTo>
                    <a:pt x="1813" y="978"/>
                  </a:lnTo>
                  <a:lnTo>
                    <a:pt x="1793" y="978"/>
                  </a:lnTo>
                  <a:lnTo>
                    <a:pt x="1768" y="978"/>
                  </a:lnTo>
                  <a:lnTo>
                    <a:pt x="1747" y="973"/>
                  </a:lnTo>
                  <a:lnTo>
                    <a:pt x="1717" y="968"/>
                  </a:lnTo>
                  <a:lnTo>
                    <a:pt x="1692" y="962"/>
                  </a:lnTo>
                  <a:lnTo>
                    <a:pt x="1656" y="957"/>
                  </a:lnTo>
                  <a:lnTo>
                    <a:pt x="1626" y="947"/>
                  </a:lnTo>
                  <a:lnTo>
                    <a:pt x="1590" y="937"/>
                  </a:lnTo>
                  <a:lnTo>
                    <a:pt x="1580" y="583"/>
                  </a:lnTo>
                  <a:lnTo>
                    <a:pt x="1606" y="603"/>
                  </a:lnTo>
                  <a:lnTo>
                    <a:pt x="1636" y="623"/>
                  </a:lnTo>
                  <a:lnTo>
                    <a:pt x="1661" y="638"/>
                  </a:lnTo>
                  <a:lnTo>
                    <a:pt x="1687" y="648"/>
                  </a:lnTo>
                  <a:lnTo>
                    <a:pt x="1712" y="659"/>
                  </a:lnTo>
                  <a:lnTo>
                    <a:pt x="1742" y="664"/>
                  </a:lnTo>
                  <a:lnTo>
                    <a:pt x="1768" y="669"/>
                  </a:lnTo>
                  <a:lnTo>
                    <a:pt x="1793" y="669"/>
                  </a:lnTo>
                  <a:lnTo>
                    <a:pt x="1813" y="669"/>
                  </a:lnTo>
                  <a:lnTo>
                    <a:pt x="1839" y="669"/>
                  </a:lnTo>
                  <a:lnTo>
                    <a:pt x="1854" y="664"/>
                  </a:lnTo>
                  <a:lnTo>
                    <a:pt x="1874" y="653"/>
                  </a:lnTo>
                  <a:lnTo>
                    <a:pt x="1889" y="643"/>
                  </a:lnTo>
                  <a:lnTo>
                    <a:pt x="1904" y="633"/>
                  </a:lnTo>
                  <a:lnTo>
                    <a:pt x="1920" y="618"/>
                  </a:lnTo>
                  <a:lnTo>
                    <a:pt x="1930" y="603"/>
                  </a:lnTo>
                  <a:close/>
                  <a:moveTo>
                    <a:pt x="2299" y="957"/>
                  </a:moveTo>
                  <a:lnTo>
                    <a:pt x="2299" y="15"/>
                  </a:lnTo>
                  <a:lnTo>
                    <a:pt x="2629" y="15"/>
                  </a:lnTo>
                  <a:lnTo>
                    <a:pt x="2629" y="420"/>
                  </a:lnTo>
                  <a:lnTo>
                    <a:pt x="2841" y="15"/>
                  </a:lnTo>
                  <a:lnTo>
                    <a:pt x="3226" y="15"/>
                  </a:lnTo>
                  <a:lnTo>
                    <a:pt x="2943" y="481"/>
                  </a:lnTo>
                  <a:lnTo>
                    <a:pt x="3267" y="957"/>
                  </a:lnTo>
                  <a:lnTo>
                    <a:pt x="2857" y="957"/>
                  </a:lnTo>
                  <a:lnTo>
                    <a:pt x="2629" y="562"/>
                  </a:lnTo>
                  <a:lnTo>
                    <a:pt x="2629" y="957"/>
                  </a:lnTo>
                  <a:lnTo>
                    <a:pt x="2299" y="957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50" name="Rectangle 6"/>
            <p:cNvSpPr>
              <a:spLocks noChangeArrowheads="1"/>
            </p:cNvSpPr>
            <p:nvPr/>
          </p:nvSpPr>
          <p:spPr bwMode="auto">
            <a:xfrm>
              <a:off x="325" y="242"/>
              <a:ext cx="89" cy="527"/>
            </a:xfrm>
            <a:prstGeom prst="rect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23651" name="AutoShape 7"/>
            <p:cNvSpPr>
              <a:spLocks noChangeArrowheads="1"/>
            </p:cNvSpPr>
            <p:nvPr/>
          </p:nvSpPr>
          <p:spPr bwMode="auto">
            <a:xfrm rot="-120000">
              <a:off x="365" y="178"/>
              <a:ext cx="175" cy="91"/>
            </a:xfrm>
            <a:custGeom>
              <a:avLst/>
              <a:gdLst>
                <a:gd name="T0" fmla="*/ 0 w 664"/>
                <a:gd name="T1" fmla="*/ 0 h 355"/>
                <a:gd name="T2" fmla="*/ 0 w 664"/>
                <a:gd name="T3" fmla="*/ 0 h 355"/>
                <a:gd name="T4" fmla="*/ 0 w 664"/>
                <a:gd name="T5" fmla="*/ 0 h 355"/>
                <a:gd name="T6" fmla="*/ 0 w 664"/>
                <a:gd name="T7" fmla="*/ 0 h 355"/>
                <a:gd name="T8" fmla="*/ 0 w 664"/>
                <a:gd name="T9" fmla="*/ 0 h 355"/>
                <a:gd name="T10" fmla="*/ 0 w 664"/>
                <a:gd name="T11" fmla="*/ 0 h 355"/>
                <a:gd name="T12" fmla="*/ 0 w 664"/>
                <a:gd name="T13" fmla="*/ 0 h 355"/>
                <a:gd name="T14" fmla="*/ 0 w 664"/>
                <a:gd name="T15" fmla="*/ 0 h 355"/>
                <a:gd name="T16" fmla="*/ 0 w 664"/>
                <a:gd name="T17" fmla="*/ 0 h 355"/>
                <a:gd name="T18" fmla="*/ 0 w 664"/>
                <a:gd name="T19" fmla="*/ 0 h 355"/>
                <a:gd name="T20" fmla="*/ 0 w 664"/>
                <a:gd name="T21" fmla="*/ 0 h 355"/>
                <a:gd name="T22" fmla="*/ 0 w 664"/>
                <a:gd name="T23" fmla="*/ 0 h 355"/>
                <a:gd name="T24" fmla="*/ 0 w 664"/>
                <a:gd name="T25" fmla="*/ 0 h 355"/>
                <a:gd name="T26" fmla="*/ 0 w 664"/>
                <a:gd name="T27" fmla="*/ 0 h 355"/>
                <a:gd name="T28" fmla="*/ 0 w 664"/>
                <a:gd name="T29" fmla="*/ 0 h 355"/>
                <a:gd name="T30" fmla="*/ 0 w 664"/>
                <a:gd name="T31" fmla="*/ 0 h 355"/>
                <a:gd name="T32" fmla="*/ 0 w 664"/>
                <a:gd name="T33" fmla="*/ 0 h 355"/>
                <a:gd name="T34" fmla="*/ 0 w 664"/>
                <a:gd name="T35" fmla="*/ 0 h 355"/>
                <a:gd name="T36" fmla="*/ 0 w 664"/>
                <a:gd name="T37" fmla="*/ 0 h 355"/>
                <a:gd name="T38" fmla="*/ 0 w 664"/>
                <a:gd name="T39" fmla="*/ 0 h 355"/>
                <a:gd name="T40" fmla="*/ 0 w 664"/>
                <a:gd name="T41" fmla="*/ 0 h 355"/>
                <a:gd name="T42" fmla="*/ 0 w 664"/>
                <a:gd name="T43" fmla="*/ 0 h 355"/>
                <a:gd name="T44" fmla="*/ 0 w 664"/>
                <a:gd name="T45" fmla="*/ 0 h 355"/>
                <a:gd name="T46" fmla="*/ 0 w 664"/>
                <a:gd name="T47" fmla="*/ 0 h 355"/>
                <a:gd name="T48" fmla="*/ 0 w 664"/>
                <a:gd name="T49" fmla="*/ 0 h 355"/>
                <a:gd name="T50" fmla="*/ 0 w 664"/>
                <a:gd name="T51" fmla="*/ 0 h 355"/>
                <a:gd name="T52" fmla="*/ 0 w 664"/>
                <a:gd name="T53" fmla="*/ 0 h 355"/>
                <a:gd name="T54" fmla="*/ 0 w 664"/>
                <a:gd name="T55" fmla="*/ 0 h 355"/>
                <a:gd name="T56" fmla="*/ 0 w 664"/>
                <a:gd name="T57" fmla="*/ 0 h 355"/>
                <a:gd name="T58" fmla="*/ 0 w 664"/>
                <a:gd name="T59" fmla="*/ 0 h 355"/>
                <a:gd name="T60" fmla="*/ 0 w 664"/>
                <a:gd name="T61" fmla="*/ 0 h 355"/>
                <a:gd name="T62" fmla="*/ 0 w 664"/>
                <a:gd name="T63" fmla="*/ 0 h 355"/>
                <a:gd name="T64" fmla="*/ 0 w 664"/>
                <a:gd name="T65" fmla="*/ 0 h 355"/>
                <a:gd name="T66" fmla="*/ 0 w 664"/>
                <a:gd name="T67" fmla="*/ 0 h 355"/>
                <a:gd name="T68" fmla="*/ 0 w 664"/>
                <a:gd name="T69" fmla="*/ 0 h 355"/>
                <a:gd name="T70" fmla="*/ 0 w 664"/>
                <a:gd name="T71" fmla="*/ 0 h 355"/>
                <a:gd name="T72" fmla="*/ 0 w 664"/>
                <a:gd name="T73" fmla="*/ 0 h 355"/>
                <a:gd name="T74" fmla="*/ 0 w 664"/>
                <a:gd name="T75" fmla="*/ 0 h 355"/>
                <a:gd name="T76" fmla="*/ 0 w 664"/>
                <a:gd name="T77" fmla="*/ 0 h 355"/>
                <a:gd name="T78" fmla="*/ 0 w 664"/>
                <a:gd name="T79" fmla="*/ 0 h 355"/>
                <a:gd name="T80" fmla="*/ 0 w 664"/>
                <a:gd name="T81" fmla="*/ 0 h 35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64"/>
                <a:gd name="T124" fmla="*/ 0 h 355"/>
                <a:gd name="T125" fmla="*/ 664 w 664"/>
                <a:gd name="T126" fmla="*/ 355 h 35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64" h="355">
                  <a:moveTo>
                    <a:pt x="249" y="0"/>
                  </a:moveTo>
                  <a:lnTo>
                    <a:pt x="208" y="0"/>
                  </a:lnTo>
                  <a:lnTo>
                    <a:pt x="173" y="16"/>
                  </a:lnTo>
                  <a:lnTo>
                    <a:pt x="142" y="31"/>
                  </a:lnTo>
                  <a:lnTo>
                    <a:pt x="117" y="46"/>
                  </a:lnTo>
                  <a:lnTo>
                    <a:pt x="92" y="56"/>
                  </a:lnTo>
                  <a:lnTo>
                    <a:pt x="66" y="66"/>
                  </a:lnTo>
                  <a:lnTo>
                    <a:pt x="36" y="66"/>
                  </a:lnTo>
                  <a:lnTo>
                    <a:pt x="0" y="61"/>
                  </a:lnTo>
                  <a:lnTo>
                    <a:pt x="5" y="66"/>
                  </a:lnTo>
                  <a:lnTo>
                    <a:pt x="11" y="76"/>
                  </a:lnTo>
                  <a:lnTo>
                    <a:pt x="21" y="86"/>
                  </a:lnTo>
                  <a:lnTo>
                    <a:pt x="31" y="92"/>
                  </a:lnTo>
                  <a:lnTo>
                    <a:pt x="46" y="97"/>
                  </a:lnTo>
                  <a:lnTo>
                    <a:pt x="56" y="102"/>
                  </a:lnTo>
                  <a:lnTo>
                    <a:pt x="71" y="107"/>
                  </a:lnTo>
                  <a:lnTo>
                    <a:pt x="87" y="102"/>
                  </a:lnTo>
                  <a:lnTo>
                    <a:pt x="97" y="81"/>
                  </a:lnTo>
                  <a:lnTo>
                    <a:pt x="112" y="97"/>
                  </a:lnTo>
                  <a:lnTo>
                    <a:pt x="142" y="61"/>
                  </a:lnTo>
                  <a:lnTo>
                    <a:pt x="147" y="81"/>
                  </a:lnTo>
                  <a:lnTo>
                    <a:pt x="173" y="76"/>
                  </a:lnTo>
                  <a:lnTo>
                    <a:pt x="178" y="51"/>
                  </a:lnTo>
                  <a:lnTo>
                    <a:pt x="193" y="66"/>
                  </a:lnTo>
                  <a:lnTo>
                    <a:pt x="218" y="31"/>
                  </a:lnTo>
                  <a:lnTo>
                    <a:pt x="223" y="41"/>
                  </a:lnTo>
                  <a:lnTo>
                    <a:pt x="233" y="51"/>
                  </a:lnTo>
                  <a:lnTo>
                    <a:pt x="243" y="56"/>
                  </a:lnTo>
                  <a:lnTo>
                    <a:pt x="249" y="66"/>
                  </a:lnTo>
                  <a:lnTo>
                    <a:pt x="259" y="71"/>
                  </a:lnTo>
                  <a:lnTo>
                    <a:pt x="269" y="81"/>
                  </a:lnTo>
                  <a:lnTo>
                    <a:pt x="274" y="86"/>
                  </a:lnTo>
                  <a:lnTo>
                    <a:pt x="279" y="102"/>
                  </a:lnTo>
                  <a:lnTo>
                    <a:pt x="289" y="132"/>
                  </a:lnTo>
                  <a:lnTo>
                    <a:pt x="304" y="167"/>
                  </a:lnTo>
                  <a:lnTo>
                    <a:pt x="319" y="213"/>
                  </a:lnTo>
                  <a:lnTo>
                    <a:pt x="340" y="254"/>
                  </a:lnTo>
                  <a:lnTo>
                    <a:pt x="355" y="274"/>
                  </a:lnTo>
                  <a:lnTo>
                    <a:pt x="370" y="294"/>
                  </a:lnTo>
                  <a:lnTo>
                    <a:pt x="385" y="309"/>
                  </a:lnTo>
                  <a:lnTo>
                    <a:pt x="400" y="325"/>
                  </a:lnTo>
                  <a:lnTo>
                    <a:pt x="426" y="340"/>
                  </a:lnTo>
                  <a:lnTo>
                    <a:pt x="446" y="350"/>
                  </a:lnTo>
                  <a:lnTo>
                    <a:pt x="471" y="355"/>
                  </a:lnTo>
                  <a:lnTo>
                    <a:pt x="502" y="355"/>
                  </a:lnTo>
                  <a:lnTo>
                    <a:pt x="507" y="269"/>
                  </a:lnTo>
                  <a:lnTo>
                    <a:pt x="527" y="355"/>
                  </a:lnTo>
                  <a:lnTo>
                    <a:pt x="547" y="350"/>
                  </a:lnTo>
                  <a:lnTo>
                    <a:pt x="557" y="269"/>
                  </a:lnTo>
                  <a:lnTo>
                    <a:pt x="578" y="345"/>
                  </a:lnTo>
                  <a:lnTo>
                    <a:pt x="598" y="238"/>
                  </a:lnTo>
                  <a:lnTo>
                    <a:pt x="623" y="319"/>
                  </a:lnTo>
                  <a:lnTo>
                    <a:pt x="639" y="243"/>
                  </a:lnTo>
                  <a:lnTo>
                    <a:pt x="654" y="294"/>
                  </a:lnTo>
                  <a:lnTo>
                    <a:pt x="654" y="269"/>
                  </a:lnTo>
                  <a:lnTo>
                    <a:pt x="659" y="238"/>
                  </a:lnTo>
                  <a:lnTo>
                    <a:pt x="659" y="208"/>
                  </a:lnTo>
                  <a:lnTo>
                    <a:pt x="664" y="173"/>
                  </a:lnTo>
                  <a:lnTo>
                    <a:pt x="664" y="137"/>
                  </a:lnTo>
                  <a:lnTo>
                    <a:pt x="664" y="107"/>
                  </a:lnTo>
                  <a:lnTo>
                    <a:pt x="664" y="76"/>
                  </a:lnTo>
                  <a:lnTo>
                    <a:pt x="659" y="51"/>
                  </a:lnTo>
                  <a:lnTo>
                    <a:pt x="639" y="76"/>
                  </a:lnTo>
                  <a:lnTo>
                    <a:pt x="613" y="97"/>
                  </a:lnTo>
                  <a:lnTo>
                    <a:pt x="593" y="112"/>
                  </a:lnTo>
                  <a:lnTo>
                    <a:pt x="573" y="127"/>
                  </a:lnTo>
                  <a:lnTo>
                    <a:pt x="552" y="137"/>
                  </a:lnTo>
                  <a:lnTo>
                    <a:pt x="532" y="142"/>
                  </a:lnTo>
                  <a:lnTo>
                    <a:pt x="512" y="147"/>
                  </a:lnTo>
                  <a:lnTo>
                    <a:pt x="492" y="152"/>
                  </a:lnTo>
                  <a:lnTo>
                    <a:pt x="476" y="147"/>
                  </a:lnTo>
                  <a:lnTo>
                    <a:pt x="461" y="142"/>
                  </a:lnTo>
                  <a:lnTo>
                    <a:pt x="446" y="137"/>
                  </a:lnTo>
                  <a:lnTo>
                    <a:pt x="436" y="127"/>
                  </a:lnTo>
                  <a:lnTo>
                    <a:pt x="416" y="102"/>
                  </a:lnTo>
                  <a:lnTo>
                    <a:pt x="395" y="76"/>
                  </a:lnTo>
                  <a:lnTo>
                    <a:pt x="375" y="46"/>
                  </a:lnTo>
                  <a:lnTo>
                    <a:pt x="345" y="21"/>
                  </a:lnTo>
                  <a:lnTo>
                    <a:pt x="330" y="10"/>
                  </a:lnTo>
                  <a:lnTo>
                    <a:pt x="304" y="5"/>
                  </a:lnTo>
                  <a:lnTo>
                    <a:pt x="279" y="0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071563" y="357188"/>
            <a:ext cx="7929562" cy="4000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685800">
              <a:defRPr/>
            </a:pPr>
            <a:r>
              <a:rPr lang="ru-RU" sz="2000" b="1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по теплоснабжению за счёт бюджетного финансирования</a:t>
            </a:r>
            <a:endParaRPr lang="ru-RU" sz="2000" baseline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42875" y="1214438"/>
          <a:ext cx="8858311" cy="4932713"/>
        </p:xfrm>
        <a:graphic>
          <a:graphicData uri="http://schemas.openxmlformats.org/drawingml/2006/table">
            <a:tbl>
              <a:tblPr/>
              <a:tblGrid>
                <a:gridCol w="341420"/>
                <a:gridCol w="2494330"/>
                <a:gridCol w="878995"/>
                <a:gridCol w="928694"/>
                <a:gridCol w="1000132"/>
                <a:gridCol w="1000132"/>
                <a:gridCol w="1071570"/>
                <a:gridCol w="1143038"/>
              </a:tblGrid>
              <a:tr h="5896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Проектная мощность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Период реализации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Общая стоимость проекта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2024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2025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2026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4819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с монтажом двух сетевых насосов №11,12 Д1250х125 на ТЭЦ в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г.Костанае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ед.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2025 - 2026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4,0</a:t>
                      </a:r>
                    </a:p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(ПСД)</a:t>
                      </a:r>
                      <a:endParaRPr lang="en-US" sz="12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60,0</a:t>
                      </a:r>
                    </a:p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(СМР)</a:t>
                      </a:r>
                      <a:endParaRPr lang="en-US" sz="12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9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с заменой двух паровых турбин на ТЭЦ в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г.Костанае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ед.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2025 - 2027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5 100,0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(ПСД)</a:t>
                      </a:r>
                      <a:endParaRPr lang="en-US" sz="12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2 500,0</a:t>
                      </a:r>
                    </a:p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(СМР)</a:t>
                      </a:r>
                      <a:endParaRPr lang="en-US" sz="12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962"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ТЭО "Модернизация и расширение ТЭЦ-2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г.Костаная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ед.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  <a:endParaRPr lang="en-US" sz="12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17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с монтажом сетевой насосной группы (5 ед.) Д1250х125 10 кВ на ТЭЦ-2 в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г.Костанае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ед.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2025 - 2026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360,0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(ПСД)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с монтажом ПСВ-90 №1 на ТЭЦ-2 в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г.Костанае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ед.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2025 - 2026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107,0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7,0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(ПСД)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с заменой двух водогрейных котлов №1,2 ТВГМ-30 на КВ-ГМ-50-150 на ТЭЦ-2 в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г.Костанае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ед.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2025 - 2026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2 550,0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(ПСД)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с модернизацией ГЩУ "Мнемосхема" на ТЭЦ-2 в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г.Костанае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2025 - 2026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1 515,0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15,0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(ПСД)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18 446,3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31,3 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(ПСД)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49,0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(ТЭО)</a:t>
                      </a:r>
                      <a:endParaRPr lang="en-US" sz="12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183,0 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(ПСД)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(ТЭО)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372,0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(СМР)</a:t>
                      </a:r>
                      <a:endParaRPr lang="en-US" sz="12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82,0 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(ПСД)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10 729,0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(СМР)</a:t>
                      </a:r>
                      <a:endParaRPr lang="en-US" sz="12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48" name="Прямоугольник 8"/>
          <p:cNvSpPr>
            <a:spLocks noChangeArrowheads="1"/>
          </p:cNvSpPr>
          <p:nvPr/>
        </p:nvSpPr>
        <p:spPr bwMode="auto">
          <a:xfrm>
            <a:off x="7215188" y="857250"/>
            <a:ext cx="1714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 baseline="0">
                <a:latin typeface="Times New Roman" pitchFamily="18" charset="0"/>
                <a:cs typeface="Times New Roman" pitchFamily="18" charset="0"/>
              </a:rPr>
              <a:t>млн. тенге, с НДС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85875" y="357188"/>
            <a:ext cx="7643813" cy="4000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685800">
              <a:defRPr/>
            </a:pPr>
            <a:r>
              <a:rPr lang="ru-RU" sz="2000" b="1" baseline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</a:t>
            </a:r>
            <a:r>
              <a:rPr lang="ru-RU" sz="2000" b="1" baseline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цифровизации</a:t>
            </a:r>
            <a:r>
              <a:rPr lang="ru-RU" sz="2000" b="1" baseline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ГКП «КТЭК»</a:t>
            </a:r>
            <a:endParaRPr lang="ru-RU" sz="2000" b="1" baseline="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4"/>
          <p:cNvGrpSpPr>
            <a:grpSpLocks noGrp="1"/>
          </p:cNvGrpSpPr>
          <p:nvPr/>
        </p:nvGrpSpPr>
        <p:grpSpPr bwMode="auto">
          <a:xfrm>
            <a:off x="285750" y="214313"/>
            <a:ext cx="757238" cy="582612"/>
            <a:chOff x="325" y="175"/>
            <a:chExt cx="871" cy="612"/>
          </a:xfrm>
        </p:grpSpPr>
        <p:sp>
          <p:nvSpPr>
            <p:cNvPr id="15392" name="AutoShape 5"/>
            <p:cNvSpPr>
              <a:spLocks noChangeArrowheads="1"/>
            </p:cNvSpPr>
            <p:nvPr/>
          </p:nvSpPr>
          <p:spPr bwMode="auto">
            <a:xfrm>
              <a:off x="326" y="531"/>
              <a:ext cx="870" cy="256"/>
            </a:xfrm>
            <a:custGeom>
              <a:avLst/>
              <a:gdLst>
                <a:gd name="T0" fmla="*/ 0 w 3267"/>
                <a:gd name="T1" fmla="*/ 0 h 978"/>
                <a:gd name="T2" fmla="*/ 0 w 3267"/>
                <a:gd name="T3" fmla="*/ 0 h 978"/>
                <a:gd name="T4" fmla="*/ 0 w 3267"/>
                <a:gd name="T5" fmla="*/ 0 h 978"/>
                <a:gd name="T6" fmla="*/ 0 w 3267"/>
                <a:gd name="T7" fmla="*/ 0 h 978"/>
                <a:gd name="T8" fmla="*/ 0 w 3267"/>
                <a:gd name="T9" fmla="*/ 0 h 978"/>
                <a:gd name="T10" fmla="*/ 0 w 3267"/>
                <a:gd name="T11" fmla="*/ 0 h 978"/>
                <a:gd name="T12" fmla="*/ 0 w 3267"/>
                <a:gd name="T13" fmla="*/ 0 h 978"/>
                <a:gd name="T14" fmla="*/ 0 w 3267"/>
                <a:gd name="T15" fmla="*/ 0 h 978"/>
                <a:gd name="T16" fmla="*/ 0 w 3267"/>
                <a:gd name="T17" fmla="*/ 0 h 978"/>
                <a:gd name="T18" fmla="*/ 0 w 3267"/>
                <a:gd name="T19" fmla="*/ 0 h 978"/>
                <a:gd name="T20" fmla="*/ 0 w 3267"/>
                <a:gd name="T21" fmla="*/ 0 h 978"/>
                <a:gd name="T22" fmla="*/ 0 w 3267"/>
                <a:gd name="T23" fmla="*/ 0 h 978"/>
                <a:gd name="T24" fmla="*/ 0 w 3267"/>
                <a:gd name="T25" fmla="*/ 0 h 978"/>
                <a:gd name="T26" fmla="*/ 0 w 3267"/>
                <a:gd name="T27" fmla="*/ 0 h 978"/>
                <a:gd name="T28" fmla="*/ 0 w 3267"/>
                <a:gd name="T29" fmla="*/ 0 h 978"/>
                <a:gd name="T30" fmla="*/ 0 w 3267"/>
                <a:gd name="T31" fmla="*/ 0 h 978"/>
                <a:gd name="T32" fmla="*/ 0 w 3267"/>
                <a:gd name="T33" fmla="*/ 0 h 978"/>
                <a:gd name="T34" fmla="*/ 0 w 3267"/>
                <a:gd name="T35" fmla="*/ 0 h 978"/>
                <a:gd name="T36" fmla="*/ 0 w 3267"/>
                <a:gd name="T37" fmla="*/ 0 h 978"/>
                <a:gd name="T38" fmla="*/ 0 w 3267"/>
                <a:gd name="T39" fmla="*/ 0 h 978"/>
                <a:gd name="T40" fmla="*/ 0 w 3267"/>
                <a:gd name="T41" fmla="*/ 0 h 978"/>
                <a:gd name="T42" fmla="*/ 0 w 3267"/>
                <a:gd name="T43" fmla="*/ 0 h 978"/>
                <a:gd name="T44" fmla="*/ 0 w 3267"/>
                <a:gd name="T45" fmla="*/ 0 h 978"/>
                <a:gd name="T46" fmla="*/ 0 w 3267"/>
                <a:gd name="T47" fmla="*/ 0 h 978"/>
                <a:gd name="T48" fmla="*/ 0 w 3267"/>
                <a:gd name="T49" fmla="*/ 0 h 978"/>
                <a:gd name="T50" fmla="*/ 0 w 3267"/>
                <a:gd name="T51" fmla="*/ 0 h 978"/>
                <a:gd name="T52" fmla="*/ 0 w 3267"/>
                <a:gd name="T53" fmla="*/ 0 h 978"/>
                <a:gd name="T54" fmla="*/ 0 w 3267"/>
                <a:gd name="T55" fmla="*/ 0 h 978"/>
                <a:gd name="T56" fmla="*/ 0 w 3267"/>
                <a:gd name="T57" fmla="*/ 0 h 978"/>
                <a:gd name="T58" fmla="*/ 0 w 3267"/>
                <a:gd name="T59" fmla="*/ 0 h 978"/>
                <a:gd name="T60" fmla="*/ 0 w 3267"/>
                <a:gd name="T61" fmla="*/ 0 h 978"/>
                <a:gd name="T62" fmla="*/ 0 w 3267"/>
                <a:gd name="T63" fmla="*/ 0 h 978"/>
                <a:gd name="T64" fmla="*/ 0 w 3267"/>
                <a:gd name="T65" fmla="*/ 0 h 978"/>
                <a:gd name="T66" fmla="*/ 0 w 3267"/>
                <a:gd name="T67" fmla="*/ 0 h 978"/>
                <a:gd name="T68" fmla="*/ 0 w 3267"/>
                <a:gd name="T69" fmla="*/ 0 h 978"/>
                <a:gd name="T70" fmla="*/ 0 w 3267"/>
                <a:gd name="T71" fmla="*/ 0 h 978"/>
                <a:gd name="T72" fmla="*/ 0 w 3267"/>
                <a:gd name="T73" fmla="*/ 0 h 978"/>
                <a:gd name="T74" fmla="*/ 0 w 3267"/>
                <a:gd name="T75" fmla="*/ 0 h 978"/>
                <a:gd name="T76" fmla="*/ 0 w 3267"/>
                <a:gd name="T77" fmla="*/ 0 h 978"/>
                <a:gd name="T78" fmla="*/ 0 w 3267"/>
                <a:gd name="T79" fmla="*/ 0 h 978"/>
                <a:gd name="T80" fmla="*/ 0 w 3267"/>
                <a:gd name="T81" fmla="*/ 0 h 978"/>
                <a:gd name="T82" fmla="*/ 0 w 3267"/>
                <a:gd name="T83" fmla="*/ 0 h 978"/>
                <a:gd name="T84" fmla="*/ 0 w 3267"/>
                <a:gd name="T85" fmla="*/ 0 h 978"/>
                <a:gd name="T86" fmla="*/ 0 w 3267"/>
                <a:gd name="T87" fmla="*/ 0 h 978"/>
                <a:gd name="T88" fmla="*/ 0 w 3267"/>
                <a:gd name="T89" fmla="*/ 0 h 978"/>
                <a:gd name="T90" fmla="*/ 0 w 3267"/>
                <a:gd name="T91" fmla="*/ 0 h 978"/>
                <a:gd name="T92" fmla="*/ 0 w 3267"/>
                <a:gd name="T93" fmla="*/ 0 h 97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67"/>
                <a:gd name="T142" fmla="*/ 0 h 978"/>
                <a:gd name="T143" fmla="*/ 3267 w 3267"/>
                <a:gd name="T144" fmla="*/ 978 h 97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67" h="978">
                  <a:moveTo>
                    <a:pt x="0" y="957"/>
                  </a:moveTo>
                  <a:lnTo>
                    <a:pt x="0" y="15"/>
                  </a:lnTo>
                  <a:lnTo>
                    <a:pt x="335" y="15"/>
                  </a:lnTo>
                  <a:lnTo>
                    <a:pt x="335" y="420"/>
                  </a:lnTo>
                  <a:lnTo>
                    <a:pt x="547" y="15"/>
                  </a:lnTo>
                  <a:lnTo>
                    <a:pt x="927" y="15"/>
                  </a:lnTo>
                  <a:lnTo>
                    <a:pt x="643" y="481"/>
                  </a:lnTo>
                  <a:lnTo>
                    <a:pt x="968" y="957"/>
                  </a:lnTo>
                  <a:lnTo>
                    <a:pt x="557" y="957"/>
                  </a:lnTo>
                  <a:lnTo>
                    <a:pt x="335" y="562"/>
                  </a:lnTo>
                  <a:lnTo>
                    <a:pt x="335" y="957"/>
                  </a:lnTo>
                  <a:lnTo>
                    <a:pt x="0" y="957"/>
                  </a:lnTo>
                  <a:close/>
                  <a:moveTo>
                    <a:pt x="1104" y="957"/>
                  </a:moveTo>
                  <a:lnTo>
                    <a:pt x="1104" y="324"/>
                  </a:lnTo>
                  <a:lnTo>
                    <a:pt x="917" y="324"/>
                  </a:lnTo>
                  <a:lnTo>
                    <a:pt x="917" y="15"/>
                  </a:lnTo>
                  <a:lnTo>
                    <a:pt x="1626" y="15"/>
                  </a:lnTo>
                  <a:lnTo>
                    <a:pt x="1626" y="324"/>
                  </a:lnTo>
                  <a:lnTo>
                    <a:pt x="1439" y="324"/>
                  </a:lnTo>
                  <a:lnTo>
                    <a:pt x="1439" y="957"/>
                  </a:lnTo>
                  <a:lnTo>
                    <a:pt x="1104" y="957"/>
                  </a:lnTo>
                  <a:close/>
                  <a:moveTo>
                    <a:pt x="1930" y="603"/>
                  </a:moveTo>
                  <a:lnTo>
                    <a:pt x="1758" y="603"/>
                  </a:lnTo>
                  <a:lnTo>
                    <a:pt x="1758" y="365"/>
                  </a:lnTo>
                  <a:lnTo>
                    <a:pt x="1925" y="365"/>
                  </a:lnTo>
                  <a:lnTo>
                    <a:pt x="1915" y="350"/>
                  </a:lnTo>
                  <a:lnTo>
                    <a:pt x="1899" y="339"/>
                  </a:lnTo>
                  <a:lnTo>
                    <a:pt x="1879" y="324"/>
                  </a:lnTo>
                  <a:lnTo>
                    <a:pt x="1864" y="319"/>
                  </a:lnTo>
                  <a:lnTo>
                    <a:pt x="1844" y="309"/>
                  </a:lnTo>
                  <a:lnTo>
                    <a:pt x="1823" y="304"/>
                  </a:lnTo>
                  <a:lnTo>
                    <a:pt x="1803" y="304"/>
                  </a:lnTo>
                  <a:lnTo>
                    <a:pt x="1783" y="304"/>
                  </a:lnTo>
                  <a:lnTo>
                    <a:pt x="1758" y="304"/>
                  </a:lnTo>
                  <a:lnTo>
                    <a:pt x="1727" y="309"/>
                  </a:lnTo>
                  <a:lnTo>
                    <a:pt x="1702" y="314"/>
                  </a:lnTo>
                  <a:lnTo>
                    <a:pt x="1682" y="324"/>
                  </a:lnTo>
                  <a:lnTo>
                    <a:pt x="1656" y="339"/>
                  </a:lnTo>
                  <a:lnTo>
                    <a:pt x="1631" y="355"/>
                  </a:lnTo>
                  <a:lnTo>
                    <a:pt x="1611" y="370"/>
                  </a:lnTo>
                  <a:lnTo>
                    <a:pt x="1585" y="390"/>
                  </a:lnTo>
                  <a:lnTo>
                    <a:pt x="1585" y="41"/>
                  </a:lnTo>
                  <a:lnTo>
                    <a:pt x="1616" y="30"/>
                  </a:lnTo>
                  <a:lnTo>
                    <a:pt x="1646" y="25"/>
                  </a:lnTo>
                  <a:lnTo>
                    <a:pt x="1677" y="15"/>
                  </a:lnTo>
                  <a:lnTo>
                    <a:pt x="1702" y="10"/>
                  </a:lnTo>
                  <a:lnTo>
                    <a:pt x="1732" y="5"/>
                  </a:lnTo>
                  <a:lnTo>
                    <a:pt x="1763" y="0"/>
                  </a:lnTo>
                  <a:lnTo>
                    <a:pt x="1788" y="0"/>
                  </a:lnTo>
                  <a:lnTo>
                    <a:pt x="1818" y="0"/>
                  </a:lnTo>
                  <a:lnTo>
                    <a:pt x="1849" y="0"/>
                  </a:lnTo>
                  <a:lnTo>
                    <a:pt x="1879" y="0"/>
                  </a:lnTo>
                  <a:lnTo>
                    <a:pt x="1910" y="5"/>
                  </a:lnTo>
                  <a:lnTo>
                    <a:pt x="1935" y="10"/>
                  </a:lnTo>
                  <a:lnTo>
                    <a:pt x="1965" y="15"/>
                  </a:lnTo>
                  <a:lnTo>
                    <a:pt x="1991" y="20"/>
                  </a:lnTo>
                  <a:lnTo>
                    <a:pt x="2016" y="30"/>
                  </a:lnTo>
                  <a:lnTo>
                    <a:pt x="2036" y="41"/>
                  </a:lnTo>
                  <a:lnTo>
                    <a:pt x="2061" y="51"/>
                  </a:lnTo>
                  <a:lnTo>
                    <a:pt x="2082" y="61"/>
                  </a:lnTo>
                  <a:lnTo>
                    <a:pt x="2107" y="76"/>
                  </a:lnTo>
                  <a:lnTo>
                    <a:pt x="2127" y="86"/>
                  </a:lnTo>
                  <a:lnTo>
                    <a:pt x="2142" y="101"/>
                  </a:lnTo>
                  <a:lnTo>
                    <a:pt x="2163" y="117"/>
                  </a:lnTo>
                  <a:lnTo>
                    <a:pt x="2178" y="132"/>
                  </a:lnTo>
                  <a:lnTo>
                    <a:pt x="2193" y="152"/>
                  </a:lnTo>
                  <a:lnTo>
                    <a:pt x="2208" y="167"/>
                  </a:lnTo>
                  <a:lnTo>
                    <a:pt x="2224" y="187"/>
                  </a:lnTo>
                  <a:lnTo>
                    <a:pt x="2234" y="208"/>
                  </a:lnTo>
                  <a:lnTo>
                    <a:pt x="2249" y="228"/>
                  </a:lnTo>
                  <a:lnTo>
                    <a:pt x="2259" y="243"/>
                  </a:lnTo>
                  <a:lnTo>
                    <a:pt x="2269" y="269"/>
                  </a:lnTo>
                  <a:lnTo>
                    <a:pt x="2274" y="289"/>
                  </a:lnTo>
                  <a:lnTo>
                    <a:pt x="2284" y="309"/>
                  </a:lnTo>
                  <a:lnTo>
                    <a:pt x="2289" y="329"/>
                  </a:lnTo>
                  <a:lnTo>
                    <a:pt x="2294" y="355"/>
                  </a:lnTo>
                  <a:lnTo>
                    <a:pt x="2299" y="375"/>
                  </a:lnTo>
                  <a:lnTo>
                    <a:pt x="2305" y="395"/>
                  </a:lnTo>
                  <a:lnTo>
                    <a:pt x="2310" y="420"/>
                  </a:lnTo>
                  <a:lnTo>
                    <a:pt x="2310" y="441"/>
                  </a:lnTo>
                  <a:lnTo>
                    <a:pt x="2310" y="466"/>
                  </a:lnTo>
                  <a:lnTo>
                    <a:pt x="2310" y="491"/>
                  </a:lnTo>
                  <a:lnTo>
                    <a:pt x="2310" y="527"/>
                  </a:lnTo>
                  <a:lnTo>
                    <a:pt x="2310" y="567"/>
                  </a:lnTo>
                  <a:lnTo>
                    <a:pt x="2299" y="603"/>
                  </a:lnTo>
                  <a:lnTo>
                    <a:pt x="2294" y="638"/>
                  </a:lnTo>
                  <a:lnTo>
                    <a:pt x="2284" y="669"/>
                  </a:lnTo>
                  <a:lnTo>
                    <a:pt x="2274" y="699"/>
                  </a:lnTo>
                  <a:lnTo>
                    <a:pt x="2259" y="729"/>
                  </a:lnTo>
                  <a:lnTo>
                    <a:pt x="2239" y="760"/>
                  </a:lnTo>
                  <a:lnTo>
                    <a:pt x="2224" y="785"/>
                  </a:lnTo>
                  <a:lnTo>
                    <a:pt x="2203" y="811"/>
                  </a:lnTo>
                  <a:lnTo>
                    <a:pt x="2183" y="836"/>
                  </a:lnTo>
                  <a:lnTo>
                    <a:pt x="2158" y="856"/>
                  </a:lnTo>
                  <a:lnTo>
                    <a:pt x="2137" y="876"/>
                  </a:lnTo>
                  <a:lnTo>
                    <a:pt x="2112" y="892"/>
                  </a:lnTo>
                  <a:lnTo>
                    <a:pt x="2082" y="912"/>
                  </a:lnTo>
                  <a:lnTo>
                    <a:pt x="2056" y="927"/>
                  </a:lnTo>
                  <a:lnTo>
                    <a:pt x="2026" y="937"/>
                  </a:lnTo>
                  <a:lnTo>
                    <a:pt x="1996" y="947"/>
                  </a:lnTo>
                  <a:lnTo>
                    <a:pt x="1965" y="957"/>
                  </a:lnTo>
                  <a:lnTo>
                    <a:pt x="1940" y="968"/>
                  </a:lnTo>
                  <a:lnTo>
                    <a:pt x="1910" y="973"/>
                  </a:lnTo>
                  <a:lnTo>
                    <a:pt x="1879" y="978"/>
                  </a:lnTo>
                  <a:lnTo>
                    <a:pt x="1844" y="978"/>
                  </a:lnTo>
                  <a:lnTo>
                    <a:pt x="1813" y="978"/>
                  </a:lnTo>
                  <a:lnTo>
                    <a:pt x="1793" y="978"/>
                  </a:lnTo>
                  <a:lnTo>
                    <a:pt x="1768" y="978"/>
                  </a:lnTo>
                  <a:lnTo>
                    <a:pt x="1747" y="973"/>
                  </a:lnTo>
                  <a:lnTo>
                    <a:pt x="1717" y="968"/>
                  </a:lnTo>
                  <a:lnTo>
                    <a:pt x="1692" y="962"/>
                  </a:lnTo>
                  <a:lnTo>
                    <a:pt x="1656" y="957"/>
                  </a:lnTo>
                  <a:lnTo>
                    <a:pt x="1626" y="947"/>
                  </a:lnTo>
                  <a:lnTo>
                    <a:pt x="1590" y="937"/>
                  </a:lnTo>
                  <a:lnTo>
                    <a:pt x="1580" y="583"/>
                  </a:lnTo>
                  <a:lnTo>
                    <a:pt x="1606" y="603"/>
                  </a:lnTo>
                  <a:lnTo>
                    <a:pt x="1636" y="623"/>
                  </a:lnTo>
                  <a:lnTo>
                    <a:pt x="1661" y="638"/>
                  </a:lnTo>
                  <a:lnTo>
                    <a:pt x="1687" y="648"/>
                  </a:lnTo>
                  <a:lnTo>
                    <a:pt x="1712" y="659"/>
                  </a:lnTo>
                  <a:lnTo>
                    <a:pt x="1742" y="664"/>
                  </a:lnTo>
                  <a:lnTo>
                    <a:pt x="1768" y="669"/>
                  </a:lnTo>
                  <a:lnTo>
                    <a:pt x="1793" y="669"/>
                  </a:lnTo>
                  <a:lnTo>
                    <a:pt x="1813" y="669"/>
                  </a:lnTo>
                  <a:lnTo>
                    <a:pt x="1839" y="669"/>
                  </a:lnTo>
                  <a:lnTo>
                    <a:pt x="1854" y="664"/>
                  </a:lnTo>
                  <a:lnTo>
                    <a:pt x="1874" y="653"/>
                  </a:lnTo>
                  <a:lnTo>
                    <a:pt x="1889" y="643"/>
                  </a:lnTo>
                  <a:lnTo>
                    <a:pt x="1904" y="633"/>
                  </a:lnTo>
                  <a:lnTo>
                    <a:pt x="1920" y="618"/>
                  </a:lnTo>
                  <a:lnTo>
                    <a:pt x="1930" y="603"/>
                  </a:lnTo>
                  <a:close/>
                  <a:moveTo>
                    <a:pt x="2299" y="957"/>
                  </a:moveTo>
                  <a:lnTo>
                    <a:pt x="2299" y="15"/>
                  </a:lnTo>
                  <a:lnTo>
                    <a:pt x="2629" y="15"/>
                  </a:lnTo>
                  <a:lnTo>
                    <a:pt x="2629" y="420"/>
                  </a:lnTo>
                  <a:lnTo>
                    <a:pt x="2841" y="15"/>
                  </a:lnTo>
                  <a:lnTo>
                    <a:pt x="3226" y="15"/>
                  </a:lnTo>
                  <a:lnTo>
                    <a:pt x="2943" y="481"/>
                  </a:lnTo>
                  <a:lnTo>
                    <a:pt x="3267" y="957"/>
                  </a:lnTo>
                  <a:lnTo>
                    <a:pt x="2857" y="957"/>
                  </a:lnTo>
                  <a:lnTo>
                    <a:pt x="2629" y="562"/>
                  </a:lnTo>
                  <a:lnTo>
                    <a:pt x="2629" y="957"/>
                  </a:lnTo>
                  <a:lnTo>
                    <a:pt x="2299" y="957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3" name="Rectangle 6"/>
            <p:cNvSpPr>
              <a:spLocks noChangeArrowheads="1"/>
            </p:cNvSpPr>
            <p:nvPr/>
          </p:nvSpPr>
          <p:spPr bwMode="auto">
            <a:xfrm>
              <a:off x="325" y="242"/>
              <a:ext cx="89" cy="527"/>
            </a:xfrm>
            <a:prstGeom prst="rect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5394" name="AutoShape 7"/>
            <p:cNvSpPr>
              <a:spLocks noChangeArrowheads="1"/>
            </p:cNvSpPr>
            <p:nvPr/>
          </p:nvSpPr>
          <p:spPr bwMode="auto">
            <a:xfrm rot="-120000">
              <a:off x="365" y="178"/>
              <a:ext cx="175" cy="91"/>
            </a:xfrm>
            <a:custGeom>
              <a:avLst/>
              <a:gdLst>
                <a:gd name="T0" fmla="*/ 0 w 664"/>
                <a:gd name="T1" fmla="*/ 0 h 355"/>
                <a:gd name="T2" fmla="*/ 0 w 664"/>
                <a:gd name="T3" fmla="*/ 0 h 355"/>
                <a:gd name="T4" fmla="*/ 0 w 664"/>
                <a:gd name="T5" fmla="*/ 0 h 355"/>
                <a:gd name="T6" fmla="*/ 0 w 664"/>
                <a:gd name="T7" fmla="*/ 0 h 355"/>
                <a:gd name="T8" fmla="*/ 0 w 664"/>
                <a:gd name="T9" fmla="*/ 0 h 355"/>
                <a:gd name="T10" fmla="*/ 0 w 664"/>
                <a:gd name="T11" fmla="*/ 0 h 355"/>
                <a:gd name="T12" fmla="*/ 0 w 664"/>
                <a:gd name="T13" fmla="*/ 0 h 355"/>
                <a:gd name="T14" fmla="*/ 0 w 664"/>
                <a:gd name="T15" fmla="*/ 0 h 355"/>
                <a:gd name="T16" fmla="*/ 0 w 664"/>
                <a:gd name="T17" fmla="*/ 0 h 355"/>
                <a:gd name="T18" fmla="*/ 0 w 664"/>
                <a:gd name="T19" fmla="*/ 0 h 355"/>
                <a:gd name="T20" fmla="*/ 0 w 664"/>
                <a:gd name="T21" fmla="*/ 0 h 355"/>
                <a:gd name="T22" fmla="*/ 0 w 664"/>
                <a:gd name="T23" fmla="*/ 0 h 355"/>
                <a:gd name="T24" fmla="*/ 0 w 664"/>
                <a:gd name="T25" fmla="*/ 0 h 355"/>
                <a:gd name="T26" fmla="*/ 0 w 664"/>
                <a:gd name="T27" fmla="*/ 0 h 355"/>
                <a:gd name="T28" fmla="*/ 0 w 664"/>
                <a:gd name="T29" fmla="*/ 0 h 355"/>
                <a:gd name="T30" fmla="*/ 0 w 664"/>
                <a:gd name="T31" fmla="*/ 0 h 355"/>
                <a:gd name="T32" fmla="*/ 0 w 664"/>
                <a:gd name="T33" fmla="*/ 0 h 355"/>
                <a:gd name="T34" fmla="*/ 0 w 664"/>
                <a:gd name="T35" fmla="*/ 0 h 355"/>
                <a:gd name="T36" fmla="*/ 0 w 664"/>
                <a:gd name="T37" fmla="*/ 0 h 355"/>
                <a:gd name="T38" fmla="*/ 0 w 664"/>
                <a:gd name="T39" fmla="*/ 0 h 355"/>
                <a:gd name="T40" fmla="*/ 0 w 664"/>
                <a:gd name="T41" fmla="*/ 0 h 355"/>
                <a:gd name="T42" fmla="*/ 0 w 664"/>
                <a:gd name="T43" fmla="*/ 0 h 355"/>
                <a:gd name="T44" fmla="*/ 0 w 664"/>
                <a:gd name="T45" fmla="*/ 0 h 355"/>
                <a:gd name="T46" fmla="*/ 0 w 664"/>
                <a:gd name="T47" fmla="*/ 0 h 355"/>
                <a:gd name="T48" fmla="*/ 0 w 664"/>
                <a:gd name="T49" fmla="*/ 0 h 355"/>
                <a:gd name="T50" fmla="*/ 0 w 664"/>
                <a:gd name="T51" fmla="*/ 0 h 355"/>
                <a:gd name="T52" fmla="*/ 0 w 664"/>
                <a:gd name="T53" fmla="*/ 0 h 355"/>
                <a:gd name="T54" fmla="*/ 0 w 664"/>
                <a:gd name="T55" fmla="*/ 0 h 355"/>
                <a:gd name="T56" fmla="*/ 0 w 664"/>
                <a:gd name="T57" fmla="*/ 0 h 355"/>
                <a:gd name="T58" fmla="*/ 0 w 664"/>
                <a:gd name="T59" fmla="*/ 0 h 355"/>
                <a:gd name="T60" fmla="*/ 0 w 664"/>
                <a:gd name="T61" fmla="*/ 0 h 355"/>
                <a:gd name="T62" fmla="*/ 0 w 664"/>
                <a:gd name="T63" fmla="*/ 0 h 355"/>
                <a:gd name="T64" fmla="*/ 0 w 664"/>
                <a:gd name="T65" fmla="*/ 0 h 355"/>
                <a:gd name="T66" fmla="*/ 0 w 664"/>
                <a:gd name="T67" fmla="*/ 0 h 355"/>
                <a:gd name="T68" fmla="*/ 0 w 664"/>
                <a:gd name="T69" fmla="*/ 0 h 355"/>
                <a:gd name="T70" fmla="*/ 0 w 664"/>
                <a:gd name="T71" fmla="*/ 0 h 355"/>
                <a:gd name="T72" fmla="*/ 0 w 664"/>
                <a:gd name="T73" fmla="*/ 0 h 355"/>
                <a:gd name="T74" fmla="*/ 0 w 664"/>
                <a:gd name="T75" fmla="*/ 0 h 355"/>
                <a:gd name="T76" fmla="*/ 0 w 664"/>
                <a:gd name="T77" fmla="*/ 0 h 355"/>
                <a:gd name="T78" fmla="*/ 0 w 664"/>
                <a:gd name="T79" fmla="*/ 0 h 355"/>
                <a:gd name="T80" fmla="*/ 0 w 664"/>
                <a:gd name="T81" fmla="*/ 0 h 35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64"/>
                <a:gd name="T124" fmla="*/ 0 h 355"/>
                <a:gd name="T125" fmla="*/ 664 w 664"/>
                <a:gd name="T126" fmla="*/ 355 h 35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64" h="355">
                  <a:moveTo>
                    <a:pt x="249" y="0"/>
                  </a:moveTo>
                  <a:lnTo>
                    <a:pt x="208" y="0"/>
                  </a:lnTo>
                  <a:lnTo>
                    <a:pt x="173" y="16"/>
                  </a:lnTo>
                  <a:lnTo>
                    <a:pt x="142" y="31"/>
                  </a:lnTo>
                  <a:lnTo>
                    <a:pt x="117" y="46"/>
                  </a:lnTo>
                  <a:lnTo>
                    <a:pt x="92" y="56"/>
                  </a:lnTo>
                  <a:lnTo>
                    <a:pt x="66" y="66"/>
                  </a:lnTo>
                  <a:lnTo>
                    <a:pt x="36" y="66"/>
                  </a:lnTo>
                  <a:lnTo>
                    <a:pt x="0" y="61"/>
                  </a:lnTo>
                  <a:lnTo>
                    <a:pt x="5" y="66"/>
                  </a:lnTo>
                  <a:lnTo>
                    <a:pt x="11" y="76"/>
                  </a:lnTo>
                  <a:lnTo>
                    <a:pt x="21" y="86"/>
                  </a:lnTo>
                  <a:lnTo>
                    <a:pt x="31" y="92"/>
                  </a:lnTo>
                  <a:lnTo>
                    <a:pt x="46" y="97"/>
                  </a:lnTo>
                  <a:lnTo>
                    <a:pt x="56" y="102"/>
                  </a:lnTo>
                  <a:lnTo>
                    <a:pt x="71" y="107"/>
                  </a:lnTo>
                  <a:lnTo>
                    <a:pt x="87" y="102"/>
                  </a:lnTo>
                  <a:lnTo>
                    <a:pt x="97" y="81"/>
                  </a:lnTo>
                  <a:lnTo>
                    <a:pt x="112" y="97"/>
                  </a:lnTo>
                  <a:lnTo>
                    <a:pt x="142" y="61"/>
                  </a:lnTo>
                  <a:lnTo>
                    <a:pt x="147" y="81"/>
                  </a:lnTo>
                  <a:lnTo>
                    <a:pt x="173" y="76"/>
                  </a:lnTo>
                  <a:lnTo>
                    <a:pt x="178" y="51"/>
                  </a:lnTo>
                  <a:lnTo>
                    <a:pt x="193" y="66"/>
                  </a:lnTo>
                  <a:lnTo>
                    <a:pt x="218" y="31"/>
                  </a:lnTo>
                  <a:lnTo>
                    <a:pt x="223" y="41"/>
                  </a:lnTo>
                  <a:lnTo>
                    <a:pt x="233" y="51"/>
                  </a:lnTo>
                  <a:lnTo>
                    <a:pt x="243" y="56"/>
                  </a:lnTo>
                  <a:lnTo>
                    <a:pt x="249" y="66"/>
                  </a:lnTo>
                  <a:lnTo>
                    <a:pt x="259" y="71"/>
                  </a:lnTo>
                  <a:lnTo>
                    <a:pt x="269" y="81"/>
                  </a:lnTo>
                  <a:lnTo>
                    <a:pt x="274" y="86"/>
                  </a:lnTo>
                  <a:lnTo>
                    <a:pt x="279" y="102"/>
                  </a:lnTo>
                  <a:lnTo>
                    <a:pt x="289" y="132"/>
                  </a:lnTo>
                  <a:lnTo>
                    <a:pt x="304" y="167"/>
                  </a:lnTo>
                  <a:lnTo>
                    <a:pt x="319" y="213"/>
                  </a:lnTo>
                  <a:lnTo>
                    <a:pt x="340" y="254"/>
                  </a:lnTo>
                  <a:lnTo>
                    <a:pt x="355" y="274"/>
                  </a:lnTo>
                  <a:lnTo>
                    <a:pt x="370" y="294"/>
                  </a:lnTo>
                  <a:lnTo>
                    <a:pt x="385" y="309"/>
                  </a:lnTo>
                  <a:lnTo>
                    <a:pt x="400" y="325"/>
                  </a:lnTo>
                  <a:lnTo>
                    <a:pt x="426" y="340"/>
                  </a:lnTo>
                  <a:lnTo>
                    <a:pt x="446" y="350"/>
                  </a:lnTo>
                  <a:lnTo>
                    <a:pt x="471" y="355"/>
                  </a:lnTo>
                  <a:lnTo>
                    <a:pt x="502" y="355"/>
                  </a:lnTo>
                  <a:lnTo>
                    <a:pt x="507" y="269"/>
                  </a:lnTo>
                  <a:lnTo>
                    <a:pt x="527" y="355"/>
                  </a:lnTo>
                  <a:lnTo>
                    <a:pt x="547" y="350"/>
                  </a:lnTo>
                  <a:lnTo>
                    <a:pt x="557" y="269"/>
                  </a:lnTo>
                  <a:lnTo>
                    <a:pt x="578" y="345"/>
                  </a:lnTo>
                  <a:lnTo>
                    <a:pt x="598" y="238"/>
                  </a:lnTo>
                  <a:lnTo>
                    <a:pt x="623" y="319"/>
                  </a:lnTo>
                  <a:lnTo>
                    <a:pt x="639" y="243"/>
                  </a:lnTo>
                  <a:lnTo>
                    <a:pt x="654" y="294"/>
                  </a:lnTo>
                  <a:lnTo>
                    <a:pt x="654" y="269"/>
                  </a:lnTo>
                  <a:lnTo>
                    <a:pt x="659" y="238"/>
                  </a:lnTo>
                  <a:lnTo>
                    <a:pt x="659" y="208"/>
                  </a:lnTo>
                  <a:lnTo>
                    <a:pt x="664" y="173"/>
                  </a:lnTo>
                  <a:lnTo>
                    <a:pt x="664" y="137"/>
                  </a:lnTo>
                  <a:lnTo>
                    <a:pt x="664" y="107"/>
                  </a:lnTo>
                  <a:lnTo>
                    <a:pt x="664" y="76"/>
                  </a:lnTo>
                  <a:lnTo>
                    <a:pt x="659" y="51"/>
                  </a:lnTo>
                  <a:lnTo>
                    <a:pt x="639" y="76"/>
                  </a:lnTo>
                  <a:lnTo>
                    <a:pt x="613" y="97"/>
                  </a:lnTo>
                  <a:lnTo>
                    <a:pt x="593" y="112"/>
                  </a:lnTo>
                  <a:lnTo>
                    <a:pt x="573" y="127"/>
                  </a:lnTo>
                  <a:lnTo>
                    <a:pt x="552" y="137"/>
                  </a:lnTo>
                  <a:lnTo>
                    <a:pt x="532" y="142"/>
                  </a:lnTo>
                  <a:lnTo>
                    <a:pt x="512" y="147"/>
                  </a:lnTo>
                  <a:lnTo>
                    <a:pt x="492" y="152"/>
                  </a:lnTo>
                  <a:lnTo>
                    <a:pt x="476" y="147"/>
                  </a:lnTo>
                  <a:lnTo>
                    <a:pt x="461" y="142"/>
                  </a:lnTo>
                  <a:lnTo>
                    <a:pt x="446" y="137"/>
                  </a:lnTo>
                  <a:lnTo>
                    <a:pt x="436" y="127"/>
                  </a:lnTo>
                  <a:lnTo>
                    <a:pt x="416" y="102"/>
                  </a:lnTo>
                  <a:lnTo>
                    <a:pt x="395" y="76"/>
                  </a:lnTo>
                  <a:lnTo>
                    <a:pt x="375" y="46"/>
                  </a:lnTo>
                  <a:lnTo>
                    <a:pt x="345" y="21"/>
                  </a:lnTo>
                  <a:lnTo>
                    <a:pt x="330" y="10"/>
                  </a:lnTo>
                  <a:lnTo>
                    <a:pt x="304" y="5"/>
                  </a:lnTo>
                  <a:lnTo>
                    <a:pt x="279" y="0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00063" y="1538288"/>
          <a:ext cx="8358216" cy="4132578"/>
        </p:xfrm>
        <a:graphic>
          <a:graphicData uri="http://schemas.openxmlformats.org/drawingml/2006/table">
            <a:tbl>
              <a:tblPr/>
              <a:tblGrid>
                <a:gridCol w="619126"/>
                <a:gridCol w="6024579"/>
                <a:gridCol w="1714511"/>
              </a:tblGrid>
              <a:tr h="7101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Мероприятия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Период </a:t>
                      </a:r>
                      <a:r>
                        <a:rPr lang="ru-RU" sz="18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раелизации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28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Начата работа по </a:t>
                      </a:r>
                      <a:r>
                        <a:rPr lang="ru-RU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биллинговой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системе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49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Продолжить и ввести в эксплуатацию </a:t>
                      </a:r>
                      <a:r>
                        <a:rPr lang="ru-RU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биллинговую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систему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94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Мобильный контролер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94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Внедрение системы по дистанционной передаче данных </a:t>
                      </a:r>
                      <a:r>
                        <a:rPr lang="ru-RU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общедомовых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приборов учета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85875" y="357188"/>
            <a:ext cx="7286625" cy="36988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685800">
              <a:defRPr/>
            </a:pPr>
            <a:r>
              <a:rPr lang="ru-RU" sz="1800" b="1" baseline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по приобретению спецтехники</a:t>
            </a:r>
            <a:endParaRPr lang="ru-RU" sz="1800" baseline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"/>
          <p:cNvGrpSpPr>
            <a:grpSpLocks noGrp="1"/>
          </p:cNvGrpSpPr>
          <p:nvPr/>
        </p:nvGrpSpPr>
        <p:grpSpPr bwMode="auto">
          <a:xfrm>
            <a:off x="285750" y="214313"/>
            <a:ext cx="757238" cy="582612"/>
            <a:chOff x="325" y="175"/>
            <a:chExt cx="871" cy="612"/>
          </a:xfrm>
        </p:grpSpPr>
        <p:sp>
          <p:nvSpPr>
            <p:cNvPr id="25675" name="AutoShape 5"/>
            <p:cNvSpPr>
              <a:spLocks noChangeArrowheads="1"/>
            </p:cNvSpPr>
            <p:nvPr/>
          </p:nvSpPr>
          <p:spPr bwMode="auto">
            <a:xfrm>
              <a:off x="326" y="531"/>
              <a:ext cx="870" cy="256"/>
            </a:xfrm>
            <a:custGeom>
              <a:avLst/>
              <a:gdLst>
                <a:gd name="T0" fmla="*/ 0 w 3267"/>
                <a:gd name="T1" fmla="*/ 0 h 978"/>
                <a:gd name="T2" fmla="*/ 0 w 3267"/>
                <a:gd name="T3" fmla="*/ 0 h 978"/>
                <a:gd name="T4" fmla="*/ 0 w 3267"/>
                <a:gd name="T5" fmla="*/ 0 h 978"/>
                <a:gd name="T6" fmla="*/ 0 w 3267"/>
                <a:gd name="T7" fmla="*/ 0 h 978"/>
                <a:gd name="T8" fmla="*/ 0 w 3267"/>
                <a:gd name="T9" fmla="*/ 0 h 978"/>
                <a:gd name="T10" fmla="*/ 0 w 3267"/>
                <a:gd name="T11" fmla="*/ 0 h 978"/>
                <a:gd name="T12" fmla="*/ 0 w 3267"/>
                <a:gd name="T13" fmla="*/ 0 h 978"/>
                <a:gd name="T14" fmla="*/ 0 w 3267"/>
                <a:gd name="T15" fmla="*/ 0 h 978"/>
                <a:gd name="T16" fmla="*/ 0 w 3267"/>
                <a:gd name="T17" fmla="*/ 0 h 978"/>
                <a:gd name="T18" fmla="*/ 0 w 3267"/>
                <a:gd name="T19" fmla="*/ 0 h 978"/>
                <a:gd name="T20" fmla="*/ 0 w 3267"/>
                <a:gd name="T21" fmla="*/ 0 h 978"/>
                <a:gd name="T22" fmla="*/ 0 w 3267"/>
                <a:gd name="T23" fmla="*/ 0 h 978"/>
                <a:gd name="T24" fmla="*/ 0 w 3267"/>
                <a:gd name="T25" fmla="*/ 0 h 978"/>
                <a:gd name="T26" fmla="*/ 0 w 3267"/>
                <a:gd name="T27" fmla="*/ 0 h 978"/>
                <a:gd name="T28" fmla="*/ 0 w 3267"/>
                <a:gd name="T29" fmla="*/ 0 h 978"/>
                <a:gd name="T30" fmla="*/ 0 w 3267"/>
                <a:gd name="T31" fmla="*/ 0 h 978"/>
                <a:gd name="T32" fmla="*/ 0 w 3267"/>
                <a:gd name="T33" fmla="*/ 0 h 978"/>
                <a:gd name="T34" fmla="*/ 0 w 3267"/>
                <a:gd name="T35" fmla="*/ 0 h 978"/>
                <a:gd name="T36" fmla="*/ 0 w 3267"/>
                <a:gd name="T37" fmla="*/ 0 h 978"/>
                <a:gd name="T38" fmla="*/ 0 w 3267"/>
                <a:gd name="T39" fmla="*/ 0 h 978"/>
                <a:gd name="T40" fmla="*/ 0 w 3267"/>
                <a:gd name="T41" fmla="*/ 0 h 978"/>
                <a:gd name="T42" fmla="*/ 0 w 3267"/>
                <a:gd name="T43" fmla="*/ 0 h 978"/>
                <a:gd name="T44" fmla="*/ 0 w 3267"/>
                <a:gd name="T45" fmla="*/ 0 h 978"/>
                <a:gd name="T46" fmla="*/ 0 w 3267"/>
                <a:gd name="T47" fmla="*/ 0 h 978"/>
                <a:gd name="T48" fmla="*/ 0 w 3267"/>
                <a:gd name="T49" fmla="*/ 0 h 978"/>
                <a:gd name="T50" fmla="*/ 0 w 3267"/>
                <a:gd name="T51" fmla="*/ 0 h 978"/>
                <a:gd name="T52" fmla="*/ 0 w 3267"/>
                <a:gd name="T53" fmla="*/ 0 h 978"/>
                <a:gd name="T54" fmla="*/ 0 w 3267"/>
                <a:gd name="T55" fmla="*/ 0 h 978"/>
                <a:gd name="T56" fmla="*/ 0 w 3267"/>
                <a:gd name="T57" fmla="*/ 0 h 978"/>
                <a:gd name="T58" fmla="*/ 0 w 3267"/>
                <a:gd name="T59" fmla="*/ 0 h 978"/>
                <a:gd name="T60" fmla="*/ 0 w 3267"/>
                <a:gd name="T61" fmla="*/ 0 h 978"/>
                <a:gd name="T62" fmla="*/ 0 w 3267"/>
                <a:gd name="T63" fmla="*/ 0 h 978"/>
                <a:gd name="T64" fmla="*/ 0 w 3267"/>
                <a:gd name="T65" fmla="*/ 0 h 978"/>
                <a:gd name="T66" fmla="*/ 0 w 3267"/>
                <a:gd name="T67" fmla="*/ 0 h 978"/>
                <a:gd name="T68" fmla="*/ 0 w 3267"/>
                <a:gd name="T69" fmla="*/ 0 h 978"/>
                <a:gd name="T70" fmla="*/ 0 w 3267"/>
                <a:gd name="T71" fmla="*/ 0 h 978"/>
                <a:gd name="T72" fmla="*/ 0 w 3267"/>
                <a:gd name="T73" fmla="*/ 0 h 978"/>
                <a:gd name="T74" fmla="*/ 0 w 3267"/>
                <a:gd name="T75" fmla="*/ 0 h 978"/>
                <a:gd name="T76" fmla="*/ 0 w 3267"/>
                <a:gd name="T77" fmla="*/ 0 h 978"/>
                <a:gd name="T78" fmla="*/ 0 w 3267"/>
                <a:gd name="T79" fmla="*/ 0 h 978"/>
                <a:gd name="T80" fmla="*/ 0 w 3267"/>
                <a:gd name="T81" fmla="*/ 0 h 978"/>
                <a:gd name="T82" fmla="*/ 0 w 3267"/>
                <a:gd name="T83" fmla="*/ 0 h 978"/>
                <a:gd name="T84" fmla="*/ 0 w 3267"/>
                <a:gd name="T85" fmla="*/ 0 h 978"/>
                <a:gd name="T86" fmla="*/ 0 w 3267"/>
                <a:gd name="T87" fmla="*/ 0 h 978"/>
                <a:gd name="T88" fmla="*/ 0 w 3267"/>
                <a:gd name="T89" fmla="*/ 0 h 978"/>
                <a:gd name="T90" fmla="*/ 0 w 3267"/>
                <a:gd name="T91" fmla="*/ 0 h 978"/>
                <a:gd name="T92" fmla="*/ 0 w 3267"/>
                <a:gd name="T93" fmla="*/ 0 h 97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67"/>
                <a:gd name="T142" fmla="*/ 0 h 978"/>
                <a:gd name="T143" fmla="*/ 3267 w 3267"/>
                <a:gd name="T144" fmla="*/ 978 h 97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67" h="978">
                  <a:moveTo>
                    <a:pt x="0" y="957"/>
                  </a:moveTo>
                  <a:lnTo>
                    <a:pt x="0" y="15"/>
                  </a:lnTo>
                  <a:lnTo>
                    <a:pt x="335" y="15"/>
                  </a:lnTo>
                  <a:lnTo>
                    <a:pt x="335" y="420"/>
                  </a:lnTo>
                  <a:lnTo>
                    <a:pt x="547" y="15"/>
                  </a:lnTo>
                  <a:lnTo>
                    <a:pt x="927" y="15"/>
                  </a:lnTo>
                  <a:lnTo>
                    <a:pt x="643" y="481"/>
                  </a:lnTo>
                  <a:lnTo>
                    <a:pt x="968" y="957"/>
                  </a:lnTo>
                  <a:lnTo>
                    <a:pt x="557" y="957"/>
                  </a:lnTo>
                  <a:lnTo>
                    <a:pt x="335" y="562"/>
                  </a:lnTo>
                  <a:lnTo>
                    <a:pt x="335" y="957"/>
                  </a:lnTo>
                  <a:lnTo>
                    <a:pt x="0" y="957"/>
                  </a:lnTo>
                  <a:close/>
                  <a:moveTo>
                    <a:pt x="1104" y="957"/>
                  </a:moveTo>
                  <a:lnTo>
                    <a:pt x="1104" y="324"/>
                  </a:lnTo>
                  <a:lnTo>
                    <a:pt x="917" y="324"/>
                  </a:lnTo>
                  <a:lnTo>
                    <a:pt x="917" y="15"/>
                  </a:lnTo>
                  <a:lnTo>
                    <a:pt x="1626" y="15"/>
                  </a:lnTo>
                  <a:lnTo>
                    <a:pt x="1626" y="324"/>
                  </a:lnTo>
                  <a:lnTo>
                    <a:pt x="1439" y="324"/>
                  </a:lnTo>
                  <a:lnTo>
                    <a:pt x="1439" y="957"/>
                  </a:lnTo>
                  <a:lnTo>
                    <a:pt x="1104" y="957"/>
                  </a:lnTo>
                  <a:close/>
                  <a:moveTo>
                    <a:pt x="1930" y="603"/>
                  </a:moveTo>
                  <a:lnTo>
                    <a:pt x="1758" y="603"/>
                  </a:lnTo>
                  <a:lnTo>
                    <a:pt x="1758" y="365"/>
                  </a:lnTo>
                  <a:lnTo>
                    <a:pt x="1925" y="365"/>
                  </a:lnTo>
                  <a:lnTo>
                    <a:pt x="1915" y="350"/>
                  </a:lnTo>
                  <a:lnTo>
                    <a:pt x="1899" y="339"/>
                  </a:lnTo>
                  <a:lnTo>
                    <a:pt x="1879" y="324"/>
                  </a:lnTo>
                  <a:lnTo>
                    <a:pt x="1864" y="319"/>
                  </a:lnTo>
                  <a:lnTo>
                    <a:pt x="1844" y="309"/>
                  </a:lnTo>
                  <a:lnTo>
                    <a:pt x="1823" y="304"/>
                  </a:lnTo>
                  <a:lnTo>
                    <a:pt x="1803" y="304"/>
                  </a:lnTo>
                  <a:lnTo>
                    <a:pt x="1783" y="304"/>
                  </a:lnTo>
                  <a:lnTo>
                    <a:pt x="1758" y="304"/>
                  </a:lnTo>
                  <a:lnTo>
                    <a:pt x="1727" y="309"/>
                  </a:lnTo>
                  <a:lnTo>
                    <a:pt x="1702" y="314"/>
                  </a:lnTo>
                  <a:lnTo>
                    <a:pt x="1682" y="324"/>
                  </a:lnTo>
                  <a:lnTo>
                    <a:pt x="1656" y="339"/>
                  </a:lnTo>
                  <a:lnTo>
                    <a:pt x="1631" y="355"/>
                  </a:lnTo>
                  <a:lnTo>
                    <a:pt x="1611" y="370"/>
                  </a:lnTo>
                  <a:lnTo>
                    <a:pt x="1585" y="390"/>
                  </a:lnTo>
                  <a:lnTo>
                    <a:pt x="1585" y="41"/>
                  </a:lnTo>
                  <a:lnTo>
                    <a:pt x="1616" y="30"/>
                  </a:lnTo>
                  <a:lnTo>
                    <a:pt x="1646" y="25"/>
                  </a:lnTo>
                  <a:lnTo>
                    <a:pt x="1677" y="15"/>
                  </a:lnTo>
                  <a:lnTo>
                    <a:pt x="1702" y="10"/>
                  </a:lnTo>
                  <a:lnTo>
                    <a:pt x="1732" y="5"/>
                  </a:lnTo>
                  <a:lnTo>
                    <a:pt x="1763" y="0"/>
                  </a:lnTo>
                  <a:lnTo>
                    <a:pt x="1788" y="0"/>
                  </a:lnTo>
                  <a:lnTo>
                    <a:pt x="1818" y="0"/>
                  </a:lnTo>
                  <a:lnTo>
                    <a:pt x="1849" y="0"/>
                  </a:lnTo>
                  <a:lnTo>
                    <a:pt x="1879" y="0"/>
                  </a:lnTo>
                  <a:lnTo>
                    <a:pt x="1910" y="5"/>
                  </a:lnTo>
                  <a:lnTo>
                    <a:pt x="1935" y="10"/>
                  </a:lnTo>
                  <a:lnTo>
                    <a:pt x="1965" y="15"/>
                  </a:lnTo>
                  <a:lnTo>
                    <a:pt x="1991" y="20"/>
                  </a:lnTo>
                  <a:lnTo>
                    <a:pt x="2016" y="30"/>
                  </a:lnTo>
                  <a:lnTo>
                    <a:pt x="2036" y="41"/>
                  </a:lnTo>
                  <a:lnTo>
                    <a:pt x="2061" y="51"/>
                  </a:lnTo>
                  <a:lnTo>
                    <a:pt x="2082" y="61"/>
                  </a:lnTo>
                  <a:lnTo>
                    <a:pt x="2107" y="76"/>
                  </a:lnTo>
                  <a:lnTo>
                    <a:pt x="2127" y="86"/>
                  </a:lnTo>
                  <a:lnTo>
                    <a:pt x="2142" y="101"/>
                  </a:lnTo>
                  <a:lnTo>
                    <a:pt x="2163" y="117"/>
                  </a:lnTo>
                  <a:lnTo>
                    <a:pt x="2178" y="132"/>
                  </a:lnTo>
                  <a:lnTo>
                    <a:pt x="2193" y="152"/>
                  </a:lnTo>
                  <a:lnTo>
                    <a:pt x="2208" y="167"/>
                  </a:lnTo>
                  <a:lnTo>
                    <a:pt x="2224" y="187"/>
                  </a:lnTo>
                  <a:lnTo>
                    <a:pt x="2234" y="208"/>
                  </a:lnTo>
                  <a:lnTo>
                    <a:pt x="2249" y="228"/>
                  </a:lnTo>
                  <a:lnTo>
                    <a:pt x="2259" y="243"/>
                  </a:lnTo>
                  <a:lnTo>
                    <a:pt x="2269" y="269"/>
                  </a:lnTo>
                  <a:lnTo>
                    <a:pt x="2274" y="289"/>
                  </a:lnTo>
                  <a:lnTo>
                    <a:pt x="2284" y="309"/>
                  </a:lnTo>
                  <a:lnTo>
                    <a:pt x="2289" y="329"/>
                  </a:lnTo>
                  <a:lnTo>
                    <a:pt x="2294" y="355"/>
                  </a:lnTo>
                  <a:lnTo>
                    <a:pt x="2299" y="375"/>
                  </a:lnTo>
                  <a:lnTo>
                    <a:pt x="2305" y="395"/>
                  </a:lnTo>
                  <a:lnTo>
                    <a:pt x="2310" y="420"/>
                  </a:lnTo>
                  <a:lnTo>
                    <a:pt x="2310" y="441"/>
                  </a:lnTo>
                  <a:lnTo>
                    <a:pt x="2310" y="466"/>
                  </a:lnTo>
                  <a:lnTo>
                    <a:pt x="2310" y="491"/>
                  </a:lnTo>
                  <a:lnTo>
                    <a:pt x="2310" y="527"/>
                  </a:lnTo>
                  <a:lnTo>
                    <a:pt x="2310" y="567"/>
                  </a:lnTo>
                  <a:lnTo>
                    <a:pt x="2299" y="603"/>
                  </a:lnTo>
                  <a:lnTo>
                    <a:pt x="2294" y="638"/>
                  </a:lnTo>
                  <a:lnTo>
                    <a:pt x="2284" y="669"/>
                  </a:lnTo>
                  <a:lnTo>
                    <a:pt x="2274" y="699"/>
                  </a:lnTo>
                  <a:lnTo>
                    <a:pt x="2259" y="729"/>
                  </a:lnTo>
                  <a:lnTo>
                    <a:pt x="2239" y="760"/>
                  </a:lnTo>
                  <a:lnTo>
                    <a:pt x="2224" y="785"/>
                  </a:lnTo>
                  <a:lnTo>
                    <a:pt x="2203" y="811"/>
                  </a:lnTo>
                  <a:lnTo>
                    <a:pt x="2183" y="836"/>
                  </a:lnTo>
                  <a:lnTo>
                    <a:pt x="2158" y="856"/>
                  </a:lnTo>
                  <a:lnTo>
                    <a:pt x="2137" y="876"/>
                  </a:lnTo>
                  <a:lnTo>
                    <a:pt x="2112" y="892"/>
                  </a:lnTo>
                  <a:lnTo>
                    <a:pt x="2082" y="912"/>
                  </a:lnTo>
                  <a:lnTo>
                    <a:pt x="2056" y="927"/>
                  </a:lnTo>
                  <a:lnTo>
                    <a:pt x="2026" y="937"/>
                  </a:lnTo>
                  <a:lnTo>
                    <a:pt x="1996" y="947"/>
                  </a:lnTo>
                  <a:lnTo>
                    <a:pt x="1965" y="957"/>
                  </a:lnTo>
                  <a:lnTo>
                    <a:pt x="1940" y="968"/>
                  </a:lnTo>
                  <a:lnTo>
                    <a:pt x="1910" y="973"/>
                  </a:lnTo>
                  <a:lnTo>
                    <a:pt x="1879" y="978"/>
                  </a:lnTo>
                  <a:lnTo>
                    <a:pt x="1844" y="978"/>
                  </a:lnTo>
                  <a:lnTo>
                    <a:pt x="1813" y="978"/>
                  </a:lnTo>
                  <a:lnTo>
                    <a:pt x="1793" y="978"/>
                  </a:lnTo>
                  <a:lnTo>
                    <a:pt x="1768" y="978"/>
                  </a:lnTo>
                  <a:lnTo>
                    <a:pt x="1747" y="973"/>
                  </a:lnTo>
                  <a:lnTo>
                    <a:pt x="1717" y="968"/>
                  </a:lnTo>
                  <a:lnTo>
                    <a:pt x="1692" y="962"/>
                  </a:lnTo>
                  <a:lnTo>
                    <a:pt x="1656" y="957"/>
                  </a:lnTo>
                  <a:lnTo>
                    <a:pt x="1626" y="947"/>
                  </a:lnTo>
                  <a:lnTo>
                    <a:pt x="1590" y="937"/>
                  </a:lnTo>
                  <a:lnTo>
                    <a:pt x="1580" y="583"/>
                  </a:lnTo>
                  <a:lnTo>
                    <a:pt x="1606" y="603"/>
                  </a:lnTo>
                  <a:lnTo>
                    <a:pt x="1636" y="623"/>
                  </a:lnTo>
                  <a:lnTo>
                    <a:pt x="1661" y="638"/>
                  </a:lnTo>
                  <a:lnTo>
                    <a:pt x="1687" y="648"/>
                  </a:lnTo>
                  <a:lnTo>
                    <a:pt x="1712" y="659"/>
                  </a:lnTo>
                  <a:lnTo>
                    <a:pt x="1742" y="664"/>
                  </a:lnTo>
                  <a:lnTo>
                    <a:pt x="1768" y="669"/>
                  </a:lnTo>
                  <a:lnTo>
                    <a:pt x="1793" y="669"/>
                  </a:lnTo>
                  <a:lnTo>
                    <a:pt x="1813" y="669"/>
                  </a:lnTo>
                  <a:lnTo>
                    <a:pt x="1839" y="669"/>
                  </a:lnTo>
                  <a:lnTo>
                    <a:pt x="1854" y="664"/>
                  </a:lnTo>
                  <a:lnTo>
                    <a:pt x="1874" y="653"/>
                  </a:lnTo>
                  <a:lnTo>
                    <a:pt x="1889" y="643"/>
                  </a:lnTo>
                  <a:lnTo>
                    <a:pt x="1904" y="633"/>
                  </a:lnTo>
                  <a:lnTo>
                    <a:pt x="1920" y="618"/>
                  </a:lnTo>
                  <a:lnTo>
                    <a:pt x="1930" y="603"/>
                  </a:lnTo>
                  <a:close/>
                  <a:moveTo>
                    <a:pt x="2299" y="957"/>
                  </a:moveTo>
                  <a:lnTo>
                    <a:pt x="2299" y="15"/>
                  </a:lnTo>
                  <a:lnTo>
                    <a:pt x="2629" y="15"/>
                  </a:lnTo>
                  <a:lnTo>
                    <a:pt x="2629" y="420"/>
                  </a:lnTo>
                  <a:lnTo>
                    <a:pt x="2841" y="15"/>
                  </a:lnTo>
                  <a:lnTo>
                    <a:pt x="3226" y="15"/>
                  </a:lnTo>
                  <a:lnTo>
                    <a:pt x="2943" y="481"/>
                  </a:lnTo>
                  <a:lnTo>
                    <a:pt x="3267" y="957"/>
                  </a:lnTo>
                  <a:lnTo>
                    <a:pt x="2857" y="957"/>
                  </a:lnTo>
                  <a:lnTo>
                    <a:pt x="2629" y="562"/>
                  </a:lnTo>
                  <a:lnTo>
                    <a:pt x="2629" y="957"/>
                  </a:lnTo>
                  <a:lnTo>
                    <a:pt x="2299" y="957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76" name="Rectangle 6"/>
            <p:cNvSpPr>
              <a:spLocks noChangeArrowheads="1"/>
            </p:cNvSpPr>
            <p:nvPr/>
          </p:nvSpPr>
          <p:spPr bwMode="auto">
            <a:xfrm>
              <a:off x="325" y="242"/>
              <a:ext cx="89" cy="527"/>
            </a:xfrm>
            <a:prstGeom prst="rect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25677" name="AutoShape 7"/>
            <p:cNvSpPr>
              <a:spLocks noChangeArrowheads="1"/>
            </p:cNvSpPr>
            <p:nvPr/>
          </p:nvSpPr>
          <p:spPr bwMode="auto">
            <a:xfrm rot="-120000">
              <a:off x="365" y="178"/>
              <a:ext cx="175" cy="91"/>
            </a:xfrm>
            <a:custGeom>
              <a:avLst/>
              <a:gdLst>
                <a:gd name="T0" fmla="*/ 0 w 664"/>
                <a:gd name="T1" fmla="*/ 0 h 355"/>
                <a:gd name="T2" fmla="*/ 0 w 664"/>
                <a:gd name="T3" fmla="*/ 0 h 355"/>
                <a:gd name="T4" fmla="*/ 0 w 664"/>
                <a:gd name="T5" fmla="*/ 0 h 355"/>
                <a:gd name="T6" fmla="*/ 0 w 664"/>
                <a:gd name="T7" fmla="*/ 0 h 355"/>
                <a:gd name="T8" fmla="*/ 0 w 664"/>
                <a:gd name="T9" fmla="*/ 0 h 355"/>
                <a:gd name="T10" fmla="*/ 0 w 664"/>
                <a:gd name="T11" fmla="*/ 0 h 355"/>
                <a:gd name="T12" fmla="*/ 0 w 664"/>
                <a:gd name="T13" fmla="*/ 0 h 355"/>
                <a:gd name="T14" fmla="*/ 0 w 664"/>
                <a:gd name="T15" fmla="*/ 0 h 355"/>
                <a:gd name="T16" fmla="*/ 0 w 664"/>
                <a:gd name="T17" fmla="*/ 0 h 355"/>
                <a:gd name="T18" fmla="*/ 0 w 664"/>
                <a:gd name="T19" fmla="*/ 0 h 355"/>
                <a:gd name="T20" fmla="*/ 0 w 664"/>
                <a:gd name="T21" fmla="*/ 0 h 355"/>
                <a:gd name="T22" fmla="*/ 0 w 664"/>
                <a:gd name="T23" fmla="*/ 0 h 355"/>
                <a:gd name="T24" fmla="*/ 0 w 664"/>
                <a:gd name="T25" fmla="*/ 0 h 355"/>
                <a:gd name="T26" fmla="*/ 0 w 664"/>
                <a:gd name="T27" fmla="*/ 0 h 355"/>
                <a:gd name="T28" fmla="*/ 0 w 664"/>
                <a:gd name="T29" fmla="*/ 0 h 355"/>
                <a:gd name="T30" fmla="*/ 0 w 664"/>
                <a:gd name="T31" fmla="*/ 0 h 355"/>
                <a:gd name="T32" fmla="*/ 0 w 664"/>
                <a:gd name="T33" fmla="*/ 0 h 355"/>
                <a:gd name="T34" fmla="*/ 0 w 664"/>
                <a:gd name="T35" fmla="*/ 0 h 355"/>
                <a:gd name="T36" fmla="*/ 0 w 664"/>
                <a:gd name="T37" fmla="*/ 0 h 355"/>
                <a:gd name="T38" fmla="*/ 0 w 664"/>
                <a:gd name="T39" fmla="*/ 0 h 355"/>
                <a:gd name="T40" fmla="*/ 0 w 664"/>
                <a:gd name="T41" fmla="*/ 0 h 355"/>
                <a:gd name="T42" fmla="*/ 0 w 664"/>
                <a:gd name="T43" fmla="*/ 0 h 355"/>
                <a:gd name="T44" fmla="*/ 0 w 664"/>
                <a:gd name="T45" fmla="*/ 0 h 355"/>
                <a:gd name="T46" fmla="*/ 0 w 664"/>
                <a:gd name="T47" fmla="*/ 0 h 355"/>
                <a:gd name="T48" fmla="*/ 0 w 664"/>
                <a:gd name="T49" fmla="*/ 0 h 355"/>
                <a:gd name="T50" fmla="*/ 0 w 664"/>
                <a:gd name="T51" fmla="*/ 0 h 355"/>
                <a:gd name="T52" fmla="*/ 0 w 664"/>
                <a:gd name="T53" fmla="*/ 0 h 355"/>
                <a:gd name="T54" fmla="*/ 0 w 664"/>
                <a:gd name="T55" fmla="*/ 0 h 355"/>
                <a:gd name="T56" fmla="*/ 0 w 664"/>
                <a:gd name="T57" fmla="*/ 0 h 355"/>
                <a:gd name="T58" fmla="*/ 0 w 664"/>
                <a:gd name="T59" fmla="*/ 0 h 355"/>
                <a:gd name="T60" fmla="*/ 0 w 664"/>
                <a:gd name="T61" fmla="*/ 0 h 355"/>
                <a:gd name="T62" fmla="*/ 0 w 664"/>
                <a:gd name="T63" fmla="*/ 0 h 355"/>
                <a:gd name="T64" fmla="*/ 0 w 664"/>
                <a:gd name="T65" fmla="*/ 0 h 355"/>
                <a:gd name="T66" fmla="*/ 0 w 664"/>
                <a:gd name="T67" fmla="*/ 0 h 355"/>
                <a:gd name="T68" fmla="*/ 0 w 664"/>
                <a:gd name="T69" fmla="*/ 0 h 355"/>
                <a:gd name="T70" fmla="*/ 0 w 664"/>
                <a:gd name="T71" fmla="*/ 0 h 355"/>
                <a:gd name="T72" fmla="*/ 0 w 664"/>
                <a:gd name="T73" fmla="*/ 0 h 355"/>
                <a:gd name="T74" fmla="*/ 0 w 664"/>
                <a:gd name="T75" fmla="*/ 0 h 355"/>
                <a:gd name="T76" fmla="*/ 0 w 664"/>
                <a:gd name="T77" fmla="*/ 0 h 355"/>
                <a:gd name="T78" fmla="*/ 0 w 664"/>
                <a:gd name="T79" fmla="*/ 0 h 355"/>
                <a:gd name="T80" fmla="*/ 0 w 664"/>
                <a:gd name="T81" fmla="*/ 0 h 35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64"/>
                <a:gd name="T124" fmla="*/ 0 h 355"/>
                <a:gd name="T125" fmla="*/ 664 w 664"/>
                <a:gd name="T126" fmla="*/ 355 h 35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64" h="355">
                  <a:moveTo>
                    <a:pt x="249" y="0"/>
                  </a:moveTo>
                  <a:lnTo>
                    <a:pt x="208" y="0"/>
                  </a:lnTo>
                  <a:lnTo>
                    <a:pt x="173" y="16"/>
                  </a:lnTo>
                  <a:lnTo>
                    <a:pt x="142" y="31"/>
                  </a:lnTo>
                  <a:lnTo>
                    <a:pt x="117" y="46"/>
                  </a:lnTo>
                  <a:lnTo>
                    <a:pt x="92" y="56"/>
                  </a:lnTo>
                  <a:lnTo>
                    <a:pt x="66" y="66"/>
                  </a:lnTo>
                  <a:lnTo>
                    <a:pt x="36" y="66"/>
                  </a:lnTo>
                  <a:lnTo>
                    <a:pt x="0" y="61"/>
                  </a:lnTo>
                  <a:lnTo>
                    <a:pt x="5" y="66"/>
                  </a:lnTo>
                  <a:lnTo>
                    <a:pt x="11" y="76"/>
                  </a:lnTo>
                  <a:lnTo>
                    <a:pt x="21" y="86"/>
                  </a:lnTo>
                  <a:lnTo>
                    <a:pt x="31" y="92"/>
                  </a:lnTo>
                  <a:lnTo>
                    <a:pt x="46" y="97"/>
                  </a:lnTo>
                  <a:lnTo>
                    <a:pt x="56" y="102"/>
                  </a:lnTo>
                  <a:lnTo>
                    <a:pt x="71" y="107"/>
                  </a:lnTo>
                  <a:lnTo>
                    <a:pt x="87" y="102"/>
                  </a:lnTo>
                  <a:lnTo>
                    <a:pt x="97" y="81"/>
                  </a:lnTo>
                  <a:lnTo>
                    <a:pt x="112" y="97"/>
                  </a:lnTo>
                  <a:lnTo>
                    <a:pt x="142" y="61"/>
                  </a:lnTo>
                  <a:lnTo>
                    <a:pt x="147" y="81"/>
                  </a:lnTo>
                  <a:lnTo>
                    <a:pt x="173" y="76"/>
                  </a:lnTo>
                  <a:lnTo>
                    <a:pt x="178" y="51"/>
                  </a:lnTo>
                  <a:lnTo>
                    <a:pt x="193" y="66"/>
                  </a:lnTo>
                  <a:lnTo>
                    <a:pt x="218" y="31"/>
                  </a:lnTo>
                  <a:lnTo>
                    <a:pt x="223" y="41"/>
                  </a:lnTo>
                  <a:lnTo>
                    <a:pt x="233" y="51"/>
                  </a:lnTo>
                  <a:lnTo>
                    <a:pt x="243" y="56"/>
                  </a:lnTo>
                  <a:lnTo>
                    <a:pt x="249" y="66"/>
                  </a:lnTo>
                  <a:lnTo>
                    <a:pt x="259" y="71"/>
                  </a:lnTo>
                  <a:lnTo>
                    <a:pt x="269" y="81"/>
                  </a:lnTo>
                  <a:lnTo>
                    <a:pt x="274" y="86"/>
                  </a:lnTo>
                  <a:lnTo>
                    <a:pt x="279" y="102"/>
                  </a:lnTo>
                  <a:lnTo>
                    <a:pt x="289" y="132"/>
                  </a:lnTo>
                  <a:lnTo>
                    <a:pt x="304" y="167"/>
                  </a:lnTo>
                  <a:lnTo>
                    <a:pt x="319" y="213"/>
                  </a:lnTo>
                  <a:lnTo>
                    <a:pt x="340" y="254"/>
                  </a:lnTo>
                  <a:lnTo>
                    <a:pt x="355" y="274"/>
                  </a:lnTo>
                  <a:lnTo>
                    <a:pt x="370" y="294"/>
                  </a:lnTo>
                  <a:lnTo>
                    <a:pt x="385" y="309"/>
                  </a:lnTo>
                  <a:lnTo>
                    <a:pt x="400" y="325"/>
                  </a:lnTo>
                  <a:lnTo>
                    <a:pt x="426" y="340"/>
                  </a:lnTo>
                  <a:lnTo>
                    <a:pt x="446" y="350"/>
                  </a:lnTo>
                  <a:lnTo>
                    <a:pt x="471" y="355"/>
                  </a:lnTo>
                  <a:lnTo>
                    <a:pt x="502" y="355"/>
                  </a:lnTo>
                  <a:lnTo>
                    <a:pt x="507" y="269"/>
                  </a:lnTo>
                  <a:lnTo>
                    <a:pt x="527" y="355"/>
                  </a:lnTo>
                  <a:lnTo>
                    <a:pt x="547" y="350"/>
                  </a:lnTo>
                  <a:lnTo>
                    <a:pt x="557" y="269"/>
                  </a:lnTo>
                  <a:lnTo>
                    <a:pt x="578" y="345"/>
                  </a:lnTo>
                  <a:lnTo>
                    <a:pt x="598" y="238"/>
                  </a:lnTo>
                  <a:lnTo>
                    <a:pt x="623" y="319"/>
                  </a:lnTo>
                  <a:lnTo>
                    <a:pt x="639" y="243"/>
                  </a:lnTo>
                  <a:lnTo>
                    <a:pt x="654" y="294"/>
                  </a:lnTo>
                  <a:lnTo>
                    <a:pt x="654" y="269"/>
                  </a:lnTo>
                  <a:lnTo>
                    <a:pt x="659" y="238"/>
                  </a:lnTo>
                  <a:lnTo>
                    <a:pt x="659" y="208"/>
                  </a:lnTo>
                  <a:lnTo>
                    <a:pt x="664" y="173"/>
                  </a:lnTo>
                  <a:lnTo>
                    <a:pt x="664" y="137"/>
                  </a:lnTo>
                  <a:lnTo>
                    <a:pt x="664" y="107"/>
                  </a:lnTo>
                  <a:lnTo>
                    <a:pt x="664" y="76"/>
                  </a:lnTo>
                  <a:lnTo>
                    <a:pt x="659" y="51"/>
                  </a:lnTo>
                  <a:lnTo>
                    <a:pt x="639" y="76"/>
                  </a:lnTo>
                  <a:lnTo>
                    <a:pt x="613" y="97"/>
                  </a:lnTo>
                  <a:lnTo>
                    <a:pt x="593" y="112"/>
                  </a:lnTo>
                  <a:lnTo>
                    <a:pt x="573" y="127"/>
                  </a:lnTo>
                  <a:lnTo>
                    <a:pt x="552" y="137"/>
                  </a:lnTo>
                  <a:lnTo>
                    <a:pt x="532" y="142"/>
                  </a:lnTo>
                  <a:lnTo>
                    <a:pt x="512" y="147"/>
                  </a:lnTo>
                  <a:lnTo>
                    <a:pt x="492" y="152"/>
                  </a:lnTo>
                  <a:lnTo>
                    <a:pt x="476" y="147"/>
                  </a:lnTo>
                  <a:lnTo>
                    <a:pt x="461" y="142"/>
                  </a:lnTo>
                  <a:lnTo>
                    <a:pt x="446" y="137"/>
                  </a:lnTo>
                  <a:lnTo>
                    <a:pt x="436" y="127"/>
                  </a:lnTo>
                  <a:lnTo>
                    <a:pt x="416" y="102"/>
                  </a:lnTo>
                  <a:lnTo>
                    <a:pt x="395" y="76"/>
                  </a:lnTo>
                  <a:lnTo>
                    <a:pt x="375" y="46"/>
                  </a:lnTo>
                  <a:lnTo>
                    <a:pt x="345" y="21"/>
                  </a:lnTo>
                  <a:lnTo>
                    <a:pt x="330" y="10"/>
                  </a:lnTo>
                  <a:lnTo>
                    <a:pt x="304" y="5"/>
                  </a:lnTo>
                  <a:lnTo>
                    <a:pt x="279" y="0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42844" y="1071547"/>
          <a:ext cx="4286312" cy="4866126"/>
        </p:xfrm>
        <a:graphic>
          <a:graphicData uri="http://schemas.openxmlformats.org/drawingml/2006/table">
            <a:tbl>
              <a:tblPr/>
              <a:tblGrid>
                <a:gridCol w="276505"/>
                <a:gridCol w="3387569"/>
                <a:gridCol w="622238"/>
              </a:tblGrid>
              <a:tr h="55364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2024-2025 год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844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Трактор с фронтальным быстросъемным погрузчиком, ковшом челюстным и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щелерезом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(ЭЦУ) (1 ед.)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22,3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44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Трактор с фронтальным быстросъемным погрузчиком, ковшом челюстным и насосом самовсасывающим (1 ед.)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3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Экскаватор-погрузчик с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гидромолотом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(1 ед.)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33,1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852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Экскаватор колесный с ковшом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(1 ед.)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67,8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852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Экскаватор колесный с ковшом (1 ед.)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67,8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07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Кран манипуляторная установка на автомобильном шасси самосвальной машины (1 ед.)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60,5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52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Автомобиль специальный автомастерская (1 ед.)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42,6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Автомобиль грузопассажирский пикап (1 ед.)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17,0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852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Микроавтобус пассажирский (1 ед.)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22,4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852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Генератор прицепной 28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kWa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(1 ед.)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8,8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852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Генератор прицепной 75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kWa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(1 ед.)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12,4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21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Автобус пассажирский (не менее 30 мест) (1 ед.)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49,8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852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  12 ед.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422,0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72" name="Прямоугольник 23"/>
          <p:cNvSpPr>
            <a:spLocks noChangeArrowheads="1"/>
          </p:cNvSpPr>
          <p:nvPr/>
        </p:nvSpPr>
        <p:spPr bwMode="auto">
          <a:xfrm>
            <a:off x="7286625" y="785813"/>
            <a:ext cx="1714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 baseline="0">
                <a:latin typeface="Times New Roman" pitchFamily="18" charset="0"/>
                <a:cs typeface="Times New Roman" pitchFamily="18" charset="0"/>
              </a:rPr>
              <a:t>млн. тенге, с НДС</a:t>
            </a:r>
          </a:p>
        </p:txBody>
      </p:sp>
      <p:pic>
        <p:nvPicPr>
          <p:cNvPr id="25674" name="Picture 118" descr="C:\Users\inj-pto\Desktop\Мои документы\Юлия\Бюджетные заявки\Фото спецтехника\8738909f-e79c-45ff-841d-89bc9ba78a39.jpg"/>
          <p:cNvPicPr>
            <a:picLocks noChangeAspect="1" noChangeArrowheads="1"/>
          </p:cNvPicPr>
          <p:nvPr/>
        </p:nvPicPr>
        <p:blipFill>
          <a:blip r:embed="rId2"/>
          <a:srcRect b="27391"/>
          <a:stretch>
            <a:fillRect/>
          </a:stretch>
        </p:blipFill>
        <p:spPr bwMode="auto">
          <a:xfrm>
            <a:off x="4643438" y="1071546"/>
            <a:ext cx="428628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500562" y="3857628"/>
          <a:ext cx="4500594" cy="2851629"/>
        </p:xfrm>
        <a:graphic>
          <a:graphicData uri="http://schemas.openxmlformats.org/drawingml/2006/table">
            <a:tbl>
              <a:tblPr/>
              <a:tblGrid>
                <a:gridCol w="270264"/>
                <a:gridCol w="1944314"/>
                <a:gridCol w="785818"/>
                <a:gridCol w="714380"/>
                <a:gridCol w="785818"/>
              </a:tblGrid>
              <a:tr h="428628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Потребность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приобретении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техники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41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транспорта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тех. показатели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7088" marR="7088" marT="7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Илососная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машина      </a:t>
                      </a:r>
                    </a:p>
                  </a:txBody>
                  <a:tcPr marL="7088" marR="7088" marT="7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объем цистерны</a:t>
                      </a:r>
                    </a:p>
                  </a:txBody>
                  <a:tcPr marL="7088" marR="7088" marT="7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8,2 м³</a:t>
                      </a:r>
                    </a:p>
                  </a:txBody>
                  <a:tcPr marL="7088" marR="7088" marT="7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7088" marR="7088" marT="7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6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7088" marR="7088" marT="7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Автомобиль спец. мастерская</a:t>
                      </a:r>
                    </a:p>
                  </a:txBody>
                  <a:tcPr marL="7088" marR="7088" marT="7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088" marR="7088" marT="7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088" marR="7088" marT="7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7088" marR="7088" marT="7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5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7088" marR="7088" marT="7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Микроавтобус пассажирский</a:t>
                      </a:r>
                    </a:p>
                  </a:txBody>
                  <a:tcPr marL="7088" marR="7088" marT="7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088" marR="7088" marT="7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088" marR="7088" marT="7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7088" marR="7088" marT="7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4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7088" marR="7088" marT="7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Автомобиль грузопассажирский </a:t>
                      </a:r>
                    </a:p>
                  </a:txBody>
                  <a:tcPr marL="7088" marR="7088" marT="7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оборудованный генератором и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мотопомпой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7088" marR="7088" marT="7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89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ИТОГО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7"/>
            <a:ext cx="8229600" cy="575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9621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00166" y="5857892"/>
            <a:ext cx="6357938" cy="64292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en-US" sz="2800" dirty="0" smtClean="0">
              <a:solidFill>
                <a:srgbClr val="FF0000"/>
              </a:solidFill>
              <a:effectLst/>
            </a:endParaRPr>
          </a:p>
        </p:txBody>
      </p:sp>
      <p:grpSp>
        <p:nvGrpSpPr>
          <p:cNvPr id="30723" name="Group 4"/>
          <p:cNvGrpSpPr>
            <a:grpSpLocks/>
          </p:cNvGrpSpPr>
          <p:nvPr/>
        </p:nvGrpSpPr>
        <p:grpSpPr bwMode="auto">
          <a:xfrm>
            <a:off x="0" y="0"/>
            <a:ext cx="1382713" cy="971550"/>
            <a:chOff x="325" y="175"/>
            <a:chExt cx="871" cy="612"/>
          </a:xfrm>
        </p:grpSpPr>
        <p:sp>
          <p:nvSpPr>
            <p:cNvPr id="30725" name="AutoShape 5"/>
            <p:cNvSpPr>
              <a:spLocks noChangeArrowheads="1"/>
            </p:cNvSpPr>
            <p:nvPr/>
          </p:nvSpPr>
          <p:spPr bwMode="auto">
            <a:xfrm>
              <a:off x="326" y="531"/>
              <a:ext cx="870" cy="256"/>
            </a:xfrm>
            <a:custGeom>
              <a:avLst/>
              <a:gdLst>
                <a:gd name="T0" fmla="*/ 0 w 3267"/>
                <a:gd name="T1" fmla="*/ 0 h 978"/>
                <a:gd name="T2" fmla="*/ 0 w 3267"/>
                <a:gd name="T3" fmla="*/ 0 h 978"/>
                <a:gd name="T4" fmla="*/ 0 w 3267"/>
                <a:gd name="T5" fmla="*/ 0 h 978"/>
                <a:gd name="T6" fmla="*/ 0 w 3267"/>
                <a:gd name="T7" fmla="*/ 0 h 978"/>
                <a:gd name="T8" fmla="*/ 0 w 3267"/>
                <a:gd name="T9" fmla="*/ 0 h 978"/>
                <a:gd name="T10" fmla="*/ 0 w 3267"/>
                <a:gd name="T11" fmla="*/ 0 h 978"/>
                <a:gd name="T12" fmla="*/ 0 w 3267"/>
                <a:gd name="T13" fmla="*/ 0 h 978"/>
                <a:gd name="T14" fmla="*/ 0 w 3267"/>
                <a:gd name="T15" fmla="*/ 0 h 978"/>
                <a:gd name="T16" fmla="*/ 0 w 3267"/>
                <a:gd name="T17" fmla="*/ 0 h 978"/>
                <a:gd name="T18" fmla="*/ 0 w 3267"/>
                <a:gd name="T19" fmla="*/ 0 h 978"/>
                <a:gd name="T20" fmla="*/ 0 w 3267"/>
                <a:gd name="T21" fmla="*/ 0 h 978"/>
                <a:gd name="T22" fmla="*/ 0 w 3267"/>
                <a:gd name="T23" fmla="*/ 0 h 978"/>
                <a:gd name="T24" fmla="*/ 0 w 3267"/>
                <a:gd name="T25" fmla="*/ 0 h 978"/>
                <a:gd name="T26" fmla="*/ 0 w 3267"/>
                <a:gd name="T27" fmla="*/ 0 h 978"/>
                <a:gd name="T28" fmla="*/ 0 w 3267"/>
                <a:gd name="T29" fmla="*/ 0 h 978"/>
                <a:gd name="T30" fmla="*/ 0 w 3267"/>
                <a:gd name="T31" fmla="*/ 0 h 978"/>
                <a:gd name="T32" fmla="*/ 0 w 3267"/>
                <a:gd name="T33" fmla="*/ 0 h 978"/>
                <a:gd name="T34" fmla="*/ 0 w 3267"/>
                <a:gd name="T35" fmla="*/ 0 h 978"/>
                <a:gd name="T36" fmla="*/ 0 w 3267"/>
                <a:gd name="T37" fmla="*/ 0 h 978"/>
                <a:gd name="T38" fmla="*/ 0 w 3267"/>
                <a:gd name="T39" fmla="*/ 0 h 978"/>
                <a:gd name="T40" fmla="*/ 0 w 3267"/>
                <a:gd name="T41" fmla="*/ 0 h 978"/>
                <a:gd name="T42" fmla="*/ 0 w 3267"/>
                <a:gd name="T43" fmla="*/ 0 h 978"/>
                <a:gd name="T44" fmla="*/ 0 w 3267"/>
                <a:gd name="T45" fmla="*/ 0 h 978"/>
                <a:gd name="T46" fmla="*/ 0 w 3267"/>
                <a:gd name="T47" fmla="*/ 0 h 978"/>
                <a:gd name="T48" fmla="*/ 0 w 3267"/>
                <a:gd name="T49" fmla="*/ 0 h 978"/>
                <a:gd name="T50" fmla="*/ 0 w 3267"/>
                <a:gd name="T51" fmla="*/ 0 h 978"/>
                <a:gd name="T52" fmla="*/ 0 w 3267"/>
                <a:gd name="T53" fmla="*/ 0 h 978"/>
                <a:gd name="T54" fmla="*/ 0 w 3267"/>
                <a:gd name="T55" fmla="*/ 0 h 978"/>
                <a:gd name="T56" fmla="*/ 0 w 3267"/>
                <a:gd name="T57" fmla="*/ 0 h 978"/>
                <a:gd name="T58" fmla="*/ 0 w 3267"/>
                <a:gd name="T59" fmla="*/ 0 h 978"/>
                <a:gd name="T60" fmla="*/ 0 w 3267"/>
                <a:gd name="T61" fmla="*/ 0 h 978"/>
                <a:gd name="T62" fmla="*/ 0 w 3267"/>
                <a:gd name="T63" fmla="*/ 0 h 978"/>
                <a:gd name="T64" fmla="*/ 0 w 3267"/>
                <a:gd name="T65" fmla="*/ 0 h 978"/>
                <a:gd name="T66" fmla="*/ 0 w 3267"/>
                <a:gd name="T67" fmla="*/ 0 h 978"/>
                <a:gd name="T68" fmla="*/ 0 w 3267"/>
                <a:gd name="T69" fmla="*/ 0 h 978"/>
                <a:gd name="T70" fmla="*/ 0 w 3267"/>
                <a:gd name="T71" fmla="*/ 0 h 978"/>
                <a:gd name="T72" fmla="*/ 0 w 3267"/>
                <a:gd name="T73" fmla="*/ 0 h 978"/>
                <a:gd name="T74" fmla="*/ 0 w 3267"/>
                <a:gd name="T75" fmla="*/ 0 h 978"/>
                <a:gd name="T76" fmla="*/ 0 w 3267"/>
                <a:gd name="T77" fmla="*/ 0 h 978"/>
                <a:gd name="T78" fmla="*/ 0 w 3267"/>
                <a:gd name="T79" fmla="*/ 0 h 978"/>
                <a:gd name="T80" fmla="*/ 0 w 3267"/>
                <a:gd name="T81" fmla="*/ 0 h 978"/>
                <a:gd name="T82" fmla="*/ 0 w 3267"/>
                <a:gd name="T83" fmla="*/ 0 h 978"/>
                <a:gd name="T84" fmla="*/ 0 w 3267"/>
                <a:gd name="T85" fmla="*/ 0 h 978"/>
                <a:gd name="T86" fmla="*/ 0 w 3267"/>
                <a:gd name="T87" fmla="*/ 0 h 978"/>
                <a:gd name="T88" fmla="*/ 0 w 3267"/>
                <a:gd name="T89" fmla="*/ 0 h 978"/>
                <a:gd name="T90" fmla="*/ 0 w 3267"/>
                <a:gd name="T91" fmla="*/ 0 h 978"/>
                <a:gd name="T92" fmla="*/ 0 w 3267"/>
                <a:gd name="T93" fmla="*/ 0 h 97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67"/>
                <a:gd name="T142" fmla="*/ 0 h 978"/>
                <a:gd name="T143" fmla="*/ 3267 w 3267"/>
                <a:gd name="T144" fmla="*/ 978 h 97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67" h="978">
                  <a:moveTo>
                    <a:pt x="0" y="957"/>
                  </a:moveTo>
                  <a:lnTo>
                    <a:pt x="0" y="15"/>
                  </a:lnTo>
                  <a:lnTo>
                    <a:pt x="335" y="15"/>
                  </a:lnTo>
                  <a:lnTo>
                    <a:pt x="335" y="420"/>
                  </a:lnTo>
                  <a:lnTo>
                    <a:pt x="547" y="15"/>
                  </a:lnTo>
                  <a:lnTo>
                    <a:pt x="927" y="15"/>
                  </a:lnTo>
                  <a:lnTo>
                    <a:pt x="643" y="481"/>
                  </a:lnTo>
                  <a:lnTo>
                    <a:pt x="968" y="957"/>
                  </a:lnTo>
                  <a:lnTo>
                    <a:pt x="557" y="957"/>
                  </a:lnTo>
                  <a:lnTo>
                    <a:pt x="335" y="562"/>
                  </a:lnTo>
                  <a:lnTo>
                    <a:pt x="335" y="957"/>
                  </a:lnTo>
                  <a:lnTo>
                    <a:pt x="0" y="957"/>
                  </a:lnTo>
                  <a:close/>
                  <a:moveTo>
                    <a:pt x="1104" y="957"/>
                  </a:moveTo>
                  <a:lnTo>
                    <a:pt x="1104" y="324"/>
                  </a:lnTo>
                  <a:lnTo>
                    <a:pt x="917" y="324"/>
                  </a:lnTo>
                  <a:lnTo>
                    <a:pt x="917" y="15"/>
                  </a:lnTo>
                  <a:lnTo>
                    <a:pt x="1626" y="15"/>
                  </a:lnTo>
                  <a:lnTo>
                    <a:pt x="1626" y="324"/>
                  </a:lnTo>
                  <a:lnTo>
                    <a:pt x="1439" y="324"/>
                  </a:lnTo>
                  <a:lnTo>
                    <a:pt x="1439" y="957"/>
                  </a:lnTo>
                  <a:lnTo>
                    <a:pt x="1104" y="957"/>
                  </a:lnTo>
                  <a:close/>
                  <a:moveTo>
                    <a:pt x="1930" y="603"/>
                  </a:moveTo>
                  <a:lnTo>
                    <a:pt x="1758" y="603"/>
                  </a:lnTo>
                  <a:lnTo>
                    <a:pt x="1758" y="365"/>
                  </a:lnTo>
                  <a:lnTo>
                    <a:pt x="1925" y="365"/>
                  </a:lnTo>
                  <a:lnTo>
                    <a:pt x="1915" y="350"/>
                  </a:lnTo>
                  <a:lnTo>
                    <a:pt x="1899" y="339"/>
                  </a:lnTo>
                  <a:lnTo>
                    <a:pt x="1879" y="324"/>
                  </a:lnTo>
                  <a:lnTo>
                    <a:pt x="1864" y="319"/>
                  </a:lnTo>
                  <a:lnTo>
                    <a:pt x="1844" y="309"/>
                  </a:lnTo>
                  <a:lnTo>
                    <a:pt x="1823" y="304"/>
                  </a:lnTo>
                  <a:lnTo>
                    <a:pt x="1803" y="304"/>
                  </a:lnTo>
                  <a:lnTo>
                    <a:pt x="1783" y="304"/>
                  </a:lnTo>
                  <a:lnTo>
                    <a:pt x="1758" y="304"/>
                  </a:lnTo>
                  <a:lnTo>
                    <a:pt x="1727" y="309"/>
                  </a:lnTo>
                  <a:lnTo>
                    <a:pt x="1702" y="314"/>
                  </a:lnTo>
                  <a:lnTo>
                    <a:pt x="1682" y="324"/>
                  </a:lnTo>
                  <a:lnTo>
                    <a:pt x="1656" y="339"/>
                  </a:lnTo>
                  <a:lnTo>
                    <a:pt x="1631" y="355"/>
                  </a:lnTo>
                  <a:lnTo>
                    <a:pt x="1611" y="370"/>
                  </a:lnTo>
                  <a:lnTo>
                    <a:pt x="1585" y="390"/>
                  </a:lnTo>
                  <a:lnTo>
                    <a:pt x="1585" y="41"/>
                  </a:lnTo>
                  <a:lnTo>
                    <a:pt x="1616" y="30"/>
                  </a:lnTo>
                  <a:lnTo>
                    <a:pt x="1646" y="25"/>
                  </a:lnTo>
                  <a:lnTo>
                    <a:pt x="1677" y="15"/>
                  </a:lnTo>
                  <a:lnTo>
                    <a:pt x="1702" y="10"/>
                  </a:lnTo>
                  <a:lnTo>
                    <a:pt x="1732" y="5"/>
                  </a:lnTo>
                  <a:lnTo>
                    <a:pt x="1763" y="0"/>
                  </a:lnTo>
                  <a:lnTo>
                    <a:pt x="1788" y="0"/>
                  </a:lnTo>
                  <a:lnTo>
                    <a:pt x="1818" y="0"/>
                  </a:lnTo>
                  <a:lnTo>
                    <a:pt x="1849" y="0"/>
                  </a:lnTo>
                  <a:lnTo>
                    <a:pt x="1879" y="0"/>
                  </a:lnTo>
                  <a:lnTo>
                    <a:pt x="1910" y="5"/>
                  </a:lnTo>
                  <a:lnTo>
                    <a:pt x="1935" y="10"/>
                  </a:lnTo>
                  <a:lnTo>
                    <a:pt x="1965" y="15"/>
                  </a:lnTo>
                  <a:lnTo>
                    <a:pt x="1991" y="20"/>
                  </a:lnTo>
                  <a:lnTo>
                    <a:pt x="2016" y="30"/>
                  </a:lnTo>
                  <a:lnTo>
                    <a:pt x="2036" y="41"/>
                  </a:lnTo>
                  <a:lnTo>
                    <a:pt x="2061" y="51"/>
                  </a:lnTo>
                  <a:lnTo>
                    <a:pt x="2082" y="61"/>
                  </a:lnTo>
                  <a:lnTo>
                    <a:pt x="2107" y="76"/>
                  </a:lnTo>
                  <a:lnTo>
                    <a:pt x="2127" y="86"/>
                  </a:lnTo>
                  <a:lnTo>
                    <a:pt x="2142" y="101"/>
                  </a:lnTo>
                  <a:lnTo>
                    <a:pt x="2163" y="117"/>
                  </a:lnTo>
                  <a:lnTo>
                    <a:pt x="2178" y="132"/>
                  </a:lnTo>
                  <a:lnTo>
                    <a:pt x="2193" y="152"/>
                  </a:lnTo>
                  <a:lnTo>
                    <a:pt x="2208" y="167"/>
                  </a:lnTo>
                  <a:lnTo>
                    <a:pt x="2224" y="187"/>
                  </a:lnTo>
                  <a:lnTo>
                    <a:pt x="2234" y="208"/>
                  </a:lnTo>
                  <a:lnTo>
                    <a:pt x="2249" y="228"/>
                  </a:lnTo>
                  <a:lnTo>
                    <a:pt x="2259" y="243"/>
                  </a:lnTo>
                  <a:lnTo>
                    <a:pt x="2269" y="269"/>
                  </a:lnTo>
                  <a:lnTo>
                    <a:pt x="2274" y="289"/>
                  </a:lnTo>
                  <a:lnTo>
                    <a:pt x="2284" y="309"/>
                  </a:lnTo>
                  <a:lnTo>
                    <a:pt x="2289" y="329"/>
                  </a:lnTo>
                  <a:lnTo>
                    <a:pt x="2294" y="355"/>
                  </a:lnTo>
                  <a:lnTo>
                    <a:pt x="2299" y="375"/>
                  </a:lnTo>
                  <a:lnTo>
                    <a:pt x="2305" y="395"/>
                  </a:lnTo>
                  <a:lnTo>
                    <a:pt x="2310" y="420"/>
                  </a:lnTo>
                  <a:lnTo>
                    <a:pt x="2310" y="441"/>
                  </a:lnTo>
                  <a:lnTo>
                    <a:pt x="2310" y="466"/>
                  </a:lnTo>
                  <a:lnTo>
                    <a:pt x="2310" y="491"/>
                  </a:lnTo>
                  <a:lnTo>
                    <a:pt x="2310" y="527"/>
                  </a:lnTo>
                  <a:lnTo>
                    <a:pt x="2310" y="567"/>
                  </a:lnTo>
                  <a:lnTo>
                    <a:pt x="2299" y="603"/>
                  </a:lnTo>
                  <a:lnTo>
                    <a:pt x="2294" y="638"/>
                  </a:lnTo>
                  <a:lnTo>
                    <a:pt x="2284" y="669"/>
                  </a:lnTo>
                  <a:lnTo>
                    <a:pt x="2274" y="699"/>
                  </a:lnTo>
                  <a:lnTo>
                    <a:pt x="2259" y="729"/>
                  </a:lnTo>
                  <a:lnTo>
                    <a:pt x="2239" y="760"/>
                  </a:lnTo>
                  <a:lnTo>
                    <a:pt x="2224" y="785"/>
                  </a:lnTo>
                  <a:lnTo>
                    <a:pt x="2203" y="811"/>
                  </a:lnTo>
                  <a:lnTo>
                    <a:pt x="2183" y="836"/>
                  </a:lnTo>
                  <a:lnTo>
                    <a:pt x="2158" y="856"/>
                  </a:lnTo>
                  <a:lnTo>
                    <a:pt x="2137" y="876"/>
                  </a:lnTo>
                  <a:lnTo>
                    <a:pt x="2112" y="892"/>
                  </a:lnTo>
                  <a:lnTo>
                    <a:pt x="2082" y="912"/>
                  </a:lnTo>
                  <a:lnTo>
                    <a:pt x="2056" y="927"/>
                  </a:lnTo>
                  <a:lnTo>
                    <a:pt x="2026" y="937"/>
                  </a:lnTo>
                  <a:lnTo>
                    <a:pt x="1996" y="947"/>
                  </a:lnTo>
                  <a:lnTo>
                    <a:pt x="1965" y="957"/>
                  </a:lnTo>
                  <a:lnTo>
                    <a:pt x="1940" y="968"/>
                  </a:lnTo>
                  <a:lnTo>
                    <a:pt x="1910" y="973"/>
                  </a:lnTo>
                  <a:lnTo>
                    <a:pt x="1879" y="978"/>
                  </a:lnTo>
                  <a:lnTo>
                    <a:pt x="1844" y="978"/>
                  </a:lnTo>
                  <a:lnTo>
                    <a:pt x="1813" y="978"/>
                  </a:lnTo>
                  <a:lnTo>
                    <a:pt x="1793" y="978"/>
                  </a:lnTo>
                  <a:lnTo>
                    <a:pt x="1768" y="978"/>
                  </a:lnTo>
                  <a:lnTo>
                    <a:pt x="1747" y="973"/>
                  </a:lnTo>
                  <a:lnTo>
                    <a:pt x="1717" y="968"/>
                  </a:lnTo>
                  <a:lnTo>
                    <a:pt x="1692" y="962"/>
                  </a:lnTo>
                  <a:lnTo>
                    <a:pt x="1656" y="957"/>
                  </a:lnTo>
                  <a:lnTo>
                    <a:pt x="1626" y="947"/>
                  </a:lnTo>
                  <a:lnTo>
                    <a:pt x="1590" y="937"/>
                  </a:lnTo>
                  <a:lnTo>
                    <a:pt x="1580" y="583"/>
                  </a:lnTo>
                  <a:lnTo>
                    <a:pt x="1606" y="603"/>
                  </a:lnTo>
                  <a:lnTo>
                    <a:pt x="1636" y="623"/>
                  </a:lnTo>
                  <a:lnTo>
                    <a:pt x="1661" y="638"/>
                  </a:lnTo>
                  <a:lnTo>
                    <a:pt x="1687" y="648"/>
                  </a:lnTo>
                  <a:lnTo>
                    <a:pt x="1712" y="659"/>
                  </a:lnTo>
                  <a:lnTo>
                    <a:pt x="1742" y="664"/>
                  </a:lnTo>
                  <a:lnTo>
                    <a:pt x="1768" y="669"/>
                  </a:lnTo>
                  <a:lnTo>
                    <a:pt x="1793" y="669"/>
                  </a:lnTo>
                  <a:lnTo>
                    <a:pt x="1813" y="669"/>
                  </a:lnTo>
                  <a:lnTo>
                    <a:pt x="1839" y="669"/>
                  </a:lnTo>
                  <a:lnTo>
                    <a:pt x="1854" y="664"/>
                  </a:lnTo>
                  <a:lnTo>
                    <a:pt x="1874" y="653"/>
                  </a:lnTo>
                  <a:lnTo>
                    <a:pt x="1889" y="643"/>
                  </a:lnTo>
                  <a:lnTo>
                    <a:pt x="1904" y="633"/>
                  </a:lnTo>
                  <a:lnTo>
                    <a:pt x="1920" y="618"/>
                  </a:lnTo>
                  <a:lnTo>
                    <a:pt x="1930" y="603"/>
                  </a:lnTo>
                  <a:close/>
                  <a:moveTo>
                    <a:pt x="2299" y="957"/>
                  </a:moveTo>
                  <a:lnTo>
                    <a:pt x="2299" y="15"/>
                  </a:lnTo>
                  <a:lnTo>
                    <a:pt x="2629" y="15"/>
                  </a:lnTo>
                  <a:lnTo>
                    <a:pt x="2629" y="420"/>
                  </a:lnTo>
                  <a:lnTo>
                    <a:pt x="2841" y="15"/>
                  </a:lnTo>
                  <a:lnTo>
                    <a:pt x="3226" y="15"/>
                  </a:lnTo>
                  <a:lnTo>
                    <a:pt x="2943" y="481"/>
                  </a:lnTo>
                  <a:lnTo>
                    <a:pt x="3267" y="957"/>
                  </a:lnTo>
                  <a:lnTo>
                    <a:pt x="2857" y="957"/>
                  </a:lnTo>
                  <a:lnTo>
                    <a:pt x="2629" y="562"/>
                  </a:lnTo>
                  <a:lnTo>
                    <a:pt x="2629" y="957"/>
                  </a:lnTo>
                  <a:lnTo>
                    <a:pt x="2299" y="957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26" name="Rectangle 6"/>
            <p:cNvSpPr>
              <a:spLocks noChangeArrowheads="1"/>
            </p:cNvSpPr>
            <p:nvPr/>
          </p:nvSpPr>
          <p:spPr bwMode="auto">
            <a:xfrm>
              <a:off x="325" y="242"/>
              <a:ext cx="89" cy="527"/>
            </a:xfrm>
            <a:prstGeom prst="rect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30727" name="AutoShape 7"/>
            <p:cNvSpPr>
              <a:spLocks noChangeArrowheads="1"/>
            </p:cNvSpPr>
            <p:nvPr/>
          </p:nvSpPr>
          <p:spPr bwMode="auto">
            <a:xfrm rot="-120000">
              <a:off x="365" y="178"/>
              <a:ext cx="175" cy="91"/>
            </a:xfrm>
            <a:custGeom>
              <a:avLst/>
              <a:gdLst>
                <a:gd name="T0" fmla="*/ 0 w 664"/>
                <a:gd name="T1" fmla="*/ 0 h 355"/>
                <a:gd name="T2" fmla="*/ 0 w 664"/>
                <a:gd name="T3" fmla="*/ 0 h 355"/>
                <a:gd name="T4" fmla="*/ 0 w 664"/>
                <a:gd name="T5" fmla="*/ 0 h 355"/>
                <a:gd name="T6" fmla="*/ 0 w 664"/>
                <a:gd name="T7" fmla="*/ 0 h 355"/>
                <a:gd name="T8" fmla="*/ 0 w 664"/>
                <a:gd name="T9" fmla="*/ 0 h 355"/>
                <a:gd name="T10" fmla="*/ 0 w 664"/>
                <a:gd name="T11" fmla="*/ 0 h 355"/>
                <a:gd name="T12" fmla="*/ 0 w 664"/>
                <a:gd name="T13" fmla="*/ 0 h 355"/>
                <a:gd name="T14" fmla="*/ 0 w 664"/>
                <a:gd name="T15" fmla="*/ 0 h 355"/>
                <a:gd name="T16" fmla="*/ 0 w 664"/>
                <a:gd name="T17" fmla="*/ 0 h 355"/>
                <a:gd name="T18" fmla="*/ 0 w 664"/>
                <a:gd name="T19" fmla="*/ 0 h 355"/>
                <a:gd name="T20" fmla="*/ 0 w 664"/>
                <a:gd name="T21" fmla="*/ 0 h 355"/>
                <a:gd name="T22" fmla="*/ 0 w 664"/>
                <a:gd name="T23" fmla="*/ 0 h 355"/>
                <a:gd name="T24" fmla="*/ 0 w 664"/>
                <a:gd name="T25" fmla="*/ 0 h 355"/>
                <a:gd name="T26" fmla="*/ 0 w 664"/>
                <a:gd name="T27" fmla="*/ 0 h 355"/>
                <a:gd name="T28" fmla="*/ 0 w 664"/>
                <a:gd name="T29" fmla="*/ 0 h 355"/>
                <a:gd name="T30" fmla="*/ 0 w 664"/>
                <a:gd name="T31" fmla="*/ 0 h 355"/>
                <a:gd name="T32" fmla="*/ 0 w 664"/>
                <a:gd name="T33" fmla="*/ 0 h 355"/>
                <a:gd name="T34" fmla="*/ 0 w 664"/>
                <a:gd name="T35" fmla="*/ 0 h 355"/>
                <a:gd name="T36" fmla="*/ 0 w 664"/>
                <a:gd name="T37" fmla="*/ 0 h 355"/>
                <a:gd name="T38" fmla="*/ 0 w 664"/>
                <a:gd name="T39" fmla="*/ 0 h 355"/>
                <a:gd name="T40" fmla="*/ 0 w 664"/>
                <a:gd name="T41" fmla="*/ 0 h 355"/>
                <a:gd name="T42" fmla="*/ 0 w 664"/>
                <a:gd name="T43" fmla="*/ 0 h 355"/>
                <a:gd name="T44" fmla="*/ 0 w 664"/>
                <a:gd name="T45" fmla="*/ 0 h 355"/>
                <a:gd name="T46" fmla="*/ 0 w 664"/>
                <a:gd name="T47" fmla="*/ 0 h 355"/>
                <a:gd name="T48" fmla="*/ 0 w 664"/>
                <a:gd name="T49" fmla="*/ 0 h 355"/>
                <a:gd name="T50" fmla="*/ 0 w 664"/>
                <a:gd name="T51" fmla="*/ 0 h 355"/>
                <a:gd name="T52" fmla="*/ 0 w 664"/>
                <a:gd name="T53" fmla="*/ 0 h 355"/>
                <a:gd name="T54" fmla="*/ 0 w 664"/>
                <a:gd name="T55" fmla="*/ 0 h 355"/>
                <a:gd name="T56" fmla="*/ 0 w 664"/>
                <a:gd name="T57" fmla="*/ 0 h 355"/>
                <a:gd name="T58" fmla="*/ 0 w 664"/>
                <a:gd name="T59" fmla="*/ 0 h 355"/>
                <a:gd name="T60" fmla="*/ 0 w 664"/>
                <a:gd name="T61" fmla="*/ 0 h 355"/>
                <a:gd name="T62" fmla="*/ 0 w 664"/>
                <a:gd name="T63" fmla="*/ 0 h 355"/>
                <a:gd name="T64" fmla="*/ 0 w 664"/>
                <a:gd name="T65" fmla="*/ 0 h 355"/>
                <a:gd name="T66" fmla="*/ 0 w 664"/>
                <a:gd name="T67" fmla="*/ 0 h 355"/>
                <a:gd name="T68" fmla="*/ 0 w 664"/>
                <a:gd name="T69" fmla="*/ 0 h 355"/>
                <a:gd name="T70" fmla="*/ 0 w 664"/>
                <a:gd name="T71" fmla="*/ 0 h 355"/>
                <a:gd name="T72" fmla="*/ 0 w 664"/>
                <a:gd name="T73" fmla="*/ 0 h 355"/>
                <a:gd name="T74" fmla="*/ 0 w 664"/>
                <a:gd name="T75" fmla="*/ 0 h 355"/>
                <a:gd name="T76" fmla="*/ 0 w 664"/>
                <a:gd name="T77" fmla="*/ 0 h 355"/>
                <a:gd name="T78" fmla="*/ 0 w 664"/>
                <a:gd name="T79" fmla="*/ 0 h 355"/>
                <a:gd name="T80" fmla="*/ 0 w 664"/>
                <a:gd name="T81" fmla="*/ 0 h 35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64"/>
                <a:gd name="T124" fmla="*/ 0 h 355"/>
                <a:gd name="T125" fmla="*/ 664 w 664"/>
                <a:gd name="T126" fmla="*/ 355 h 35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64" h="355">
                  <a:moveTo>
                    <a:pt x="249" y="0"/>
                  </a:moveTo>
                  <a:lnTo>
                    <a:pt x="208" y="0"/>
                  </a:lnTo>
                  <a:lnTo>
                    <a:pt x="173" y="16"/>
                  </a:lnTo>
                  <a:lnTo>
                    <a:pt x="142" y="31"/>
                  </a:lnTo>
                  <a:lnTo>
                    <a:pt x="117" y="46"/>
                  </a:lnTo>
                  <a:lnTo>
                    <a:pt x="92" y="56"/>
                  </a:lnTo>
                  <a:lnTo>
                    <a:pt x="66" y="66"/>
                  </a:lnTo>
                  <a:lnTo>
                    <a:pt x="36" y="66"/>
                  </a:lnTo>
                  <a:lnTo>
                    <a:pt x="0" y="61"/>
                  </a:lnTo>
                  <a:lnTo>
                    <a:pt x="5" y="66"/>
                  </a:lnTo>
                  <a:lnTo>
                    <a:pt x="11" y="76"/>
                  </a:lnTo>
                  <a:lnTo>
                    <a:pt x="21" y="86"/>
                  </a:lnTo>
                  <a:lnTo>
                    <a:pt x="31" y="92"/>
                  </a:lnTo>
                  <a:lnTo>
                    <a:pt x="46" y="97"/>
                  </a:lnTo>
                  <a:lnTo>
                    <a:pt x="56" y="102"/>
                  </a:lnTo>
                  <a:lnTo>
                    <a:pt x="71" y="107"/>
                  </a:lnTo>
                  <a:lnTo>
                    <a:pt x="87" y="102"/>
                  </a:lnTo>
                  <a:lnTo>
                    <a:pt x="97" y="81"/>
                  </a:lnTo>
                  <a:lnTo>
                    <a:pt x="112" y="97"/>
                  </a:lnTo>
                  <a:lnTo>
                    <a:pt x="142" y="61"/>
                  </a:lnTo>
                  <a:lnTo>
                    <a:pt x="147" y="81"/>
                  </a:lnTo>
                  <a:lnTo>
                    <a:pt x="173" y="76"/>
                  </a:lnTo>
                  <a:lnTo>
                    <a:pt x="178" y="51"/>
                  </a:lnTo>
                  <a:lnTo>
                    <a:pt x="193" y="66"/>
                  </a:lnTo>
                  <a:lnTo>
                    <a:pt x="218" y="31"/>
                  </a:lnTo>
                  <a:lnTo>
                    <a:pt x="223" y="41"/>
                  </a:lnTo>
                  <a:lnTo>
                    <a:pt x="233" y="51"/>
                  </a:lnTo>
                  <a:lnTo>
                    <a:pt x="243" y="56"/>
                  </a:lnTo>
                  <a:lnTo>
                    <a:pt x="249" y="66"/>
                  </a:lnTo>
                  <a:lnTo>
                    <a:pt x="259" y="71"/>
                  </a:lnTo>
                  <a:lnTo>
                    <a:pt x="269" y="81"/>
                  </a:lnTo>
                  <a:lnTo>
                    <a:pt x="274" y="86"/>
                  </a:lnTo>
                  <a:lnTo>
                    <a:pt x="279" y="102"/>
                  </a:lnTo>
                  <a:lnTo>
                    <a:pt x="289" y="132"/>
                  </a:lnTo>
                  <a:lnTo>
                    <a:pt x="304" y="167"/>
                  </a:lnTo>
                  <a:lnTo>
                    <a:pt x="319" y="213"/>
                  </a:lnTo>
                  <a:lnTo>
                    <a:pt x="340" y="254"/>
                  </a:lnTo>
                  <a:lnTo>
                    <a:pt x="355" y="274"/>
                  </a:lnTo>
                  <a:lnTo>
                    <a:pt x="370" y="294"/>
                  </a:lnTo>
                  <a:lnTo>
                    <a:pt x="385" y="309"/>
                  </a:lnTo>
                  <a:lnTo>
                    <a:pt x="400" y="325"/>
                  </a:lnTo>
                  <a:lnTo>
                    <a:pt x="426" y="340"/>
                  </a:lnTo>
                  <a:lnTo>
                    <a:pt x="446" y="350"/>
                  </a:lnTo>
                  <a:lnTo>
                    <a:pt x="471" y="355"/>
                  </a:lnTo>
                  <a:lnTo>
                    <a:pt x="502" y="355"/>
                  </a:lnTo>
                  <a:lnTo>
                    <a:pt x="507" y="269"/>
                  </a:lnTo>
                  <a:lnTo>
                    <a:pt x="527" y="355"/>
                  </a:lnTo>
                  <a:lnTo>
                    <a:pt x="547" y="350"/>
                  </a:lnTo>
                  <a:lnTo>
                    <a:pt x="557" y="269"/>
                  </a:lnTo>
                  <a:lnTo>
                    <a:pt x="578" y="345"/>
                  </a:lnTo>
                  <a:lnTo>
                    <a:pt x="598" y="238"/>
                  </a:lnTo>
                  <a:lnTo>
                    <a:pt x="623" y="319"/>
                  </a:lnTo>
                  <a:lnTo>
                    <a:pt x="639" y="243"/>
                  </a:lnTo>
                  <a:lnTo>
                    <a:pt x="654" y="294"/>
                  </a:lnTo>
                  <a:lnTo>
                    <a:pt x="654" y="269"/>
                  </a:lnTo>
                  <a:lnTo>
                    <a:pt x="659" y="238"/>
                  </a:lnTo>
                  <a:lnTo>
                    <a:pt x="659" y="208"/>
                  </a:lnTo>
                  <a:lnTo>
                    <a:pt x="664" y="173"/>
                  </a:lnTo>
                  <a:lnTo>
                    <a:pt x="664" y="137"/>
                  </a:lnTo>
                  <a:lnTo>
                    <a:pt x="664" y="107"/>
                  </a:lnTo>
                  <a:lnTo>
                    <a:pt x="664" y="76"/>
                  </a:lnTo>
                  <a:lnTo>
                    <a:pt x="659" y="51"/>
                  </a:lnTo>
                  <a:lnTo>
                    <a:pt x="639" y="76"/>
                  </a:lnTo>
                  <a:lnTo>
                    <a:pt x="613" y="97"/>
                  </a:lnTo>
                  <a:lnTo>
                    <a:pt x="593" y="112"/>
                  </a:lnTo>
                  <a:lnTo>
                    <a:pt x="573" y="127"/>
                  </a:lnTo>
                  <a:lnTo>
                    <a:pt x="552" y="137"/>
                  </a:lnTo>
                  <a:lnTo>
                    <a:pt x="532" y="142"/>
                  </a:lnTo>
                  <a:lnTo>
                    <a:pt x="512" y="147"/>
                  </a:lnTo>
                  <a:lnTo>
                    <a:pt x="492" y="152"/>
                  </a:lnTo>
                  <a:lnTo>
                    <a:pt x="476" y="147"/>
                  </a:lnTo>
                  <a:lnTo>
                    <a:pt x="461" y="142"/>
                  </a:lnTo>
                  <a:lnTo>
                    <a:pt x="446" y="137"/>
                  </a:lnTo>
                  <a:lnTo>
                    <a:pt x="436" y="127"/>
                  </a:lnTo>
                  <a:lnTo>
                    <a:pt x="416" y="102"/>
                  </a:lnTo>
                  <a:lnTo>
                    <a:pt x="395" y="76"/>
                  </a:lnTo>
                  <a:lnTo>
                    <a:pt x="375" y="46"/>
                  </a:lnTo>
                  <a:lnTo>
                    <a:pt x="345" y="21"/>
                  </a:lnTo>
                  <a:lnTo>
                    <a:pt x="330" y="10"/>
                  </a:lnTo>
                  <a:lnTo>
                    <a:pt x="304" y="5"/>
                  </a:lnTo>
                  <a:lnTo>
                    <a:pt x="279" y="0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0724" name="Picture 2" descr="C:\Users\inj-pto\Desktop\ktek.png"/>
          <p:cNvPicPr>
            <a:picLocks noChangeAspect="1" noChangeArrowheads="1"/>
          </p:cNvPicPr>
          <p:nvPr/>
        </p:nvPicPr>
        <p:blipFill>
          <a:blip r:embed="rId3"/>
          <a:srcRect t="10429" b="6514"/>
          <a:stretch>
            <a:fillRect/>
          </a:stretch>
        </p:blipFill>
        <p:spPr bwMode="auto">
          <a:xfrm>
            <a:off x="1000125" y="1143000"/>
            <a:ext cx="7358063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573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19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573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80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2879288"/>
              </p:ext>
            </p:extLst>
          </p:nvPr>
        </p:nvGraphicFramePr>
        <p:xfrm>
          <a:off x="571500" y="1143000"/>
          <a:ext cx="8001028" cy="3036556"/>
        </p:xfrm>
        <a:graphic>
          <a:graphicData uri="http://schemas.openxmlformats.org/drawingml/2006/table">
            <a:tbl>
              <a:tblPr/>
              <a:tblGrid>
                <a:gridCol w="1928818"/>
                <a:gridCol w="1510219"/>
                <a:gridCol w="1468658"/>
                <a:gridCol w="1506917"/>
                <a:gridCol w="1586416"/>
              </a:tblGrid>
              <a:tr h="613429"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(факт)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(факт)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(факт)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(предварительный план)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6244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Инвестиционная программа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128,2</a:t>
                      </a:r>
                    </a:p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(6</a:t>
                      </a:r>
                      <a:r>
                        <a:rPr lang="ru-RU" sz="12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мероприятий</a:t>
                      </a:r>
                      <a:r>
                        <a:rPr lang="ru-RU" sz="12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– </a:t>
                      </a:r>
                    </a:p>
                    <a:p>
                      <a:pPr algn="ctr" fontAlgn="ctr"/>
                      <a:r>
                        <a:rPr lang="ru-RU" sz="12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ед., 1,2 км)</a:t>
                      </a:r>
                      <a:endParaRPr lang="ru-RU" sz="12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209,5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(13 мероприятий –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 ед., 1,0 км)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259,4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(38 мероприятий –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24 ед., 2,3 км)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512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(8 мероприятий –            9 ед., 0,8 км)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27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Инвестиционные обязательства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18,5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(1 мероприятие)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8,1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(2 мероприятия)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12,1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(2 мероприятия)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30,8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(1 мероприятие)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54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Ремонты, 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приводящие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к увеличению стоимости основных средств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291,3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(оборудование на всех </a:t>
                      </a:r>
                      <a:r>
                        <a:rPr lang="ru-RU" sz="12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теплоисточниках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</a:t>
                      </a:r>
                      <a:r>
                        <a:rPr lang="ru-RU" sz="12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2,4 км сетей)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206,2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(оборудование на всех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теплоисточниках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 2,0 км сетей)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190,2</a:t>
                      </a: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(оборудование на всех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теплоисточниках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  1,2 км сетей)</a:t>
                      </a:r>
                      <a:endParaRPr lang="en-US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411,8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(оборудование на всех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теплоисточниках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         3,4 км сетей)</a:t>
                      </a:r>
                      <a:endParaRPr lang="en-US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2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438,0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423,8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461,7</a:t>
                      </a:r>
                      <a:endParaRPr lang="en-US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955,5</a:t>
                      </a:r>
                      <a:endParaRPr lang="en-US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950475"/>
              </p:ext>
            </p:extLst>
          </p:nvPr>
        </p:nvGraphicFramePr>
        <p:xfrm>
          <a:off x="642938" y="4929188"/>
          <a:ext cx="6449342" cy="952326"/>
        </p:xfrm>
        <a:graphic>
          <a:graphicData uri="http://schemas.openxmlformats.org/drawingml/2006/table">
            <a:tbl>
              <a:tblPr/>
              <a:tblGrid>
                <a:gridCol w="1527476"/>
                <a:gridCol w="1244609"/>
                <a:gridCol w="1183832"/>
                <a:gridCol w="1305385"/>
                <a:gridCol w="1188040"/>
              </a:tblGrid>
              <a:tr h="5434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4089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Теплоснабжение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72" name="Прямоугольник 5"/>
          <p:cNvSpPr>
            <a:spLocks noChangeArrowheads="1"/>
          </p:cNvSpPr>
          <p:nvPr/>
        </p:nvSpPr>
        <p:spPr bwMode="auto">
          <a:xfrm>
            <a:off x="7000875" y="785813"/>
            <a:ext cx="1643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 baseline="0">
                <a:latin typeface="Times New Roman" pitchFamily="18" charset="0"/>
                <a:cs typeface="Times New Roman" pitchFamily="18" charset="0"/>
              </a:rPr>
              <a:t>млн. тенге, без НДС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285875" y="285750"/>
            <a:ext cx="7286625" cy="4000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685800">
              <a:defRPr/>
            </a:pPr>
            <a:r>
              <a:rPr lang="ru-RU" sz="2000" b="1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объёмах выполненных ремонтных работ</a:t>
            </a:r>
            <a:endParaRPr lang="ru-RU" sz="2000" baseline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42938" y="4214813"/>
            <a:ext cx="7929562" cy="4000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685800">
              <a:defRPr/>
            </a:pPr>
            <a:r>
              <a:rPr lang="ru-RU" sz="2000" b="1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количестве порывов</a:t>
            </a:r>
            <a:endParaRPr lang="ru-RU" sz="2000" baseline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75" name="Прямоугольник 11"/>
          <p:cNvSpPr>
            <a:spLocks noChangeArrowheads="1"/>
          </p:cNvSpPr>
          <p:nvPr/>
        </p:nvSpPr>
        <p:spPr bwMode="auto">
          <a:xfrm>
            <a:off x="8143875" y="4643438"/>
            <a:ext cx="4333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 baseline="0">
                <a:latin typeface="Times New Roman" pitchFamily="18" charset="0"/>
                <a:cs typeface="Times New Roman" pitchFamily="18" charset="0"/>
              </a:rPr>
              <a:t>ед.</a:t>
            </a:r>
          </a:p>
        </p:txBody>
      </p:sp>
      <p:grpSp>
        <p:nvGrpSpPr>
          <p:cNvPr id="2" name="Group 4"/>
          <p:cNvGrpSpPr>
            <a:grpSpLocks noGrp="1"/>
          </p:cNvGrpSpPr>
          <p:nvPr/>
        </p:nvGrpSpPr>
        <p:grpSpPr bwMode="auto">
          <a:xfrm>
            <a:off x="285750" y="214313"/>
            <a:ext cx="757238" cy="582612"/>
            <a:chOff x="325" y="175"/>
            <a:chExt cx="871" cy="612"/>
          </a:xfrm>
        </p:grpSpPr>
        <p:sp>
          <p:nvSpPr>
            <p:cNvPr id="13377" name="AutoShape 5"/>
            <p:cNvSpPr>
              <a:spLocks noChangeArrowheads="1"/>
            </p:cNvSpPr>
            <p:nvPr/>
          </p:nvSpPr>
          <p:spPr bwMode="auto">
            <a:xfrm>
              <a:off x="326" y="531"/>
              <a:ext cx="870" cy="256"/>
            </a:xfrm>
            <a:custGeom>
              <a:avLst/>
              <a:gdLst>
                <a:gd name="T0" fmla="*/ 0 w 3267"/>
                <a:gd name="T1" fmla="*/ 0 h 978"/>
                <a:gd name="T2" fmla="*/ 0 w 3267"/>
                <a:gd name="T3" fmla="*/ 0 h 978"/>
                <a:gd name="T4" fmla="*/ 0 w 3267"/>
                <a:gd name="T5" fmla="*/ 0 h 978"/>
                <a:gd name="T6" fmla="*/ 0 w 3267"/>
                <a:gd name="T7" fmla="*/ 0 h 978"/>
                <a:gd name="T8" fmla="*/ 0 w 3267"/>
                <a:gd name="T9" fmla="*/ 0 h 978"/>
                <a:gd name="T10" fmla="*/ 0 w 3267"/>
                <a:gd name="T11" fmla="*/ 0 h 978"/>
                <a:gd name="T12" fmla="*/ 0 w 3267"/>
                <a:gd name="T13" fmla="*/ 0 h 978"/>
                <a:gd name="T14" fmla="*/ 0 w 3267"/>
                <a:gd name="T15" fmla="*/ 0 h 978"/>
                <a:gd name="T16" fmla="*/ 0 w 3267"/>
                <a:gd name="T17" fmla="*/ 0 h 978"/>
                <a:gd name="T18" fmla="*/ 0 w 3267"/>
                <a:gd name="T19" fmla="*/ 0 h 978"/>
                <a:gd name="T20" fmla="*/ 0 w 3267"/>
                <a:gd name="T21" fmla="*/ 0 h 978"/>
                <a:gd name="T22" fmla="*/ 0 w 3267"/>
                <a:gd name="T23" fmla="*/ 0 h 978"/>
                <a:gd name="T24" fmla="*/ 0 w 3267"/>
                <a:gd name="T25" fmla="*/ 0 h 978"/>
                <a:gd name="T26" fmla="*/ 0 w 3267"/>
                <a:gd name="T27" fmla="*/ 0 h 978"/>
                <a:gd name="T28" fmla="*/ 0 w 3267"/>
                <a:gd name="T29" fmla="*/ 0 h 978"/>
                <a:gd name="T30" fmla="*/ 0 w 3267"/>
                <a:gd name="T31" fmla="*/ 0 h 978"/>
                <a:gd name="T32" fmla="*/ 0 w 3267"/>
                <a:gd name="T33" fmla="*/ 0 h 978"/>
                <a:gd name="T34" fmla="*/ 0 w 3267"/>
                <a:gd name="T35" fmla="*/ 0 h 978"/>
                <a:gd name="T36" fmla="*/ 0 w 3267"/>
                <a:gd name="T37" fmla="*/ 0 h 978"/>
                <a:gd name="T38" fmla="*/ 0 w 3267"/>
                <a:gd name="T39" fmla="*/ 0 h 978"/>
                <a:gd name="T40" fmla="*/ 0 w 3267"/>
                <a:gd name="T41" fmla="*/ 0 h 978"/>
                <a:gd name="T42" fmla="*/ 0 w 3267"/>
                <a:gd name="T43" fmla="*/ 0 h 978"/>
                <a:gd name="T44" fmla="*/ 0 w 3267"/>
                <a:gd name="T45" fmla="*/ 0 h 978"/>
                <a:gd name="T46" fmla="*/ 0 w 3267"/>
                <a:gd name="T47" fmla="*/ 0 h 978"/>
                <a:gd name="T48" fmla="*/ 0 w 3267"/>
                <a:gd name="T49" fmla="*/ 0 h 978"/>
                <a:gd name="T50" fmla="*/ 0 w 3267"/>
                <a:gd name="T51" fmla="*/ 0 h 978"/>
                <a:gd name="T52" fmla="*/ 0 w 3267"/>
                <a:gd name="T53" fmla="*/ 0 h 978"/>
                <a:gd name="T54" fmla="*/ 0 w 3267"/>
                <a:gd name="T55" fmla="*/ 0 h 978"/>
                <a:gd name="T56" fmla="*/ 0 w 3267"/>
                <a:gd name="T57" fmla="*/ 0 h 978"/>
                <a:gd name="T58" fmla="*/ 0 w 3267"/>
                <a:gd name="T59" fmla="*/ 0 h 978"/>
                <a:gd name="T60" fmla="*/ 0 w 3267"/>
                <a:gd name="T61" fmla="*/ 0 h 978"/>
                <a:gd name="T62" fmla="*/ 0 w 3267"/>
                <a:gd name="T63" fmla="*/ 0 h 978"/>
                <a:gd name="T64" fmla="*/ 0 w 3267"/>
                <a:gd name="T65" fmla="*/ 0 h 978"/>
                <a:gd name="T66" fmla="*/ 0 w 3267"/>
                <a:gd name="T67" fmla="*/ 0 h 978"/>
                <a:gd name="T68" fmla="*/ 0 w 3267"/>
                <a:gd name="T69" fmla="*/ 0 h 978"/>
                <a:gd name="T70" fmla="*/ 0 w 3267"/>
                <a:gd name="T71" fmla="*/ 0 h 978"/>
                <a:gd name="T72" fmla="*/ 0 w 3267"/>
                <a:gd name="T73" fmla="*/ 0 h 978"/>
                <a:gd name="T74" fmla="*/ 0 w 3267"/>
                <a:gd name="T75" fmla="*/ 0 h 978"/>
                <a:gd name="T76" fmla="*/ 0 w 3267"/>
                <a:gd name="T77" fmla="*/ 0 h 978"/>
                <a:gd name="T78" fmla="*/ 0 w 3267"/>
                <a:gd name="T79" fmla="*/ 0 h 978"/>
                <a:gd name="T80" fmla="*/ 0 w 3267"/>
                <a:gd name="T81" fmla="*/ 0 h 978"/>
                <a:gd name="T82" fmla="*/ 0 w 3267"/>
                <a:gd name="T83" fmla="*/ 0 h 978"/>
                <a:gd name="T84" fmla="*/ 0 w 3267"/>
                <a:gd name="T85" fmla="*/ 0 h 978"/>
                <a:gd name="T86" fmla="*/ 0 w 3267"/>
                <a:gd name="T87" fmla="*/ 0 h 978"/>
                <a:gd name="T88" fmla="*/ 0 w 3267"/>
                <a:gd name="T89" fmla="*/ 0 h 978"/>
                <a:gd name="T90" fmla="*/ 0 w 3267"/>
                <a:gd name="T91" fmla="*/ 0 h 978"/>
                <a:gd name="T92" fmla="*/ 0 w 3267"/>
                <a:gd name="T93" fmla="*/ 0 h 97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67"/>
                <a:gd name="T142" fmla="*/ 0 h 978"/>
                <a:gd name="T143" fmla="*/ 3267 w 3267"/>
                <a:gd name="T144" fmla="*/ 978 h 97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67" h="978">
                  <a:moveTo>
                    <a:pt x="0" y="957"/>
                  </a:moveTo>
                  <a:lnTo>
                    <a:pt x="0" y="15"/>
                  </a:lnTo>
                  <a:lnTo>
                    <a:pt x="335" y="15"/>
                  </a:lnTo>
                  <a:lnTo>
                    <a:pt x="335" y="420"/>
                  </a:lnTo>
                  <a:lnTo>
                    <a:pt x="547" y="15"/>
                  </a:lnTo>
                  <a:lnTo>
                    <a:pt x="927" y="15"/>
                  </a:lnTo>
                  <a:lnTo>
                    <a:pt x="643" y="481"/>
                  </a:lnTo>
                  <a:lnTo>
                    <a:pt x="968" y="957"/>
                  </a:lnTo>
                  <a:lnTo>
                    <a:pt x="557" y="957"/>
                  </a:lnTo>
                  <a:lnTo>
                    <a:pt x="335" y="562"/>
                  </a:lnTo>
                  <a:lnTo>
                    <a:pt x="335" y="957"/>
                  </a:lnTo>
                  <a:lnTo>
                    <a:pt x="0" y="957"/>
                  </a:lnTo>
                  <a:close/>
                  <a:moveTo>
                    <a:pt x="1104" y="957"/>
                  </a:moveTo>
                  <a:lnTo>
                    <a:pt x="1104" y="324"/>
                  </a:lnTo>
                  <a:lnTo>
                    <a:pt x="917" y="324"/>
                  </a:lnTo>
                  <a:lnTo>
                    <a:pt x="917" y="15"/>
                  </a:lnTo>
                  <a:lnTo>
                    <a:pt x="1626" y="15"/>
                  </a:lnTo>
                  <a:lnTo>
                    <a:pt x="1626" y="324"/>
                  </a:lnTo>
                  <a:lnTo>
                    <a:pt x="1439" y="324"/>
                  </a:lnTo>
                  <a:lnTo>
                    <a:pt x="1439" y="957"/>
                  </a:lnTo>
                  <a:lnTo>
                    <a:pt x="1104" y="957"/>
                  </a:lnTo>
                  <a:close/>
                  <a:moveTo>
                    <a:pt x="1930" y="603"/>
                  </a:moveTo>
                  <a:lnTo>
                    <a:pt x="1758" y="603"/>
                  </a:lnTo>
                  <a:lnTo>
                    <a:pt x="1758" y="365"/>
                  </a:lnTo>
                  <a:lnTo>
                    <a:pt x="1925" y="365"/>
                  </a:lnTo>
                  <a:lnTo>
                    <a:pt x="1915" y="350"/>
                  </a:lnTo>
                  <a:lnTo>
                    <a:pt x="1899" y="339"/>
                  </a:lnTo>
                  <a:lnTo>
                    <a:pt x="1879" y="324"/>
                  </a:lnTo>
                  <a:lnTo>
                    <a:pt x="1864" y="319"/>
                  </a:lnTo>
                  <a:lnTo>
                    <a:pt x="1844" y="309"/>
                  </a:lnTo>
                  <a:lnTo>
                    <a:pt x="1823" y="304"/>
                  </a:lnTo>
                  <a:lnTo>
                    <a:pt x="1803" y="304"/>
                  </a:lnTo>
                  <a:lnTo>
                    <a:pt x="1783" y="304"/>
                  </a:lnTo>
                  <a:lnTo>
                    <a:pt x="1758" y="304"/>
                  </a:lnTo>
                  <a:lnTo>
                    <a:pt x="1727" y="309"/>
                  </a:lnTo>
                  <a:lnTo>
                    <a:pt x="1702" y="314"/>
                  </a:lnTo>
                  <a:lnTo>
                    <a:pt x="1682" y="324"/>
                  </a:lnTo>
                  <a:lnTo>
                    <a:pt x="1656" y="339"/>
                  </a:lnTo>
                  <a:lnTo>
                    <a:pt x="1631" y="355"/>
                  </a:lnTo>
                  <a:lnTo>
                    <a:pt x="1611" y="370"/>
                  </a:lnTo>
                  <a:lnTo>
                    <a:pt x="1585" y="390"/>
                  </a:lnTo>
                  <a:lnTo>
                    <a:pt x="1585" y="41"/>
                  </a:lnTo>
                  <a:lnTo>
                    <a:pt x="1616" y="30"/>
                  </a:lnTo>
                  <a:lnTo>
                    <a:pt x="1646" y="25"/>
                  </a:lnTo>
                  <a:lnTo>
                    <a:pt x="1677" y="15"/>
                  </a:lnTo>
                  <a:lnTo>
                    <a:pt x="1702" y="10"/>
                  </a:lnTo>
                  <a:lnTo>
                    <a:pt x="1732" y="5"/>
                  </a:lnTo>
                  <a:lnTo>
                    <a:pt x="1763" y="0"/>
                  </a:lnTo>
                  <a:lnTo>
                    <a:pt x="1788" y="0"/>
                  </a:lnTo>
                  <a:lnTo>
                    <a:pt x="1818" y="0"/>
                  </a:lnTo>
                  <a:lnTo>
                    <a:pt x="1849" y="0"/>
                  </a:lnTo>
                  <a:lnTo>
                    <a:pt x="1879" y="0"/>
                  </a:lnTo>
                  <a:lnTo>
                    <a:pt x="1910" y="5"/>
                  </a:lnTo>
                  <a:lnTo>
                    <a:pt x="1935" y="10"/>
                  </a:lnTo>
                  <a:lnTo>
                    <a:pt x="1965" y="15"/>
                  </a:lnTo>
                  <a:lnTo>
                    <a:pt x="1991" y="20"/>
                  </a:lnTo>
                  <a:lnTo>
                    <a:pt x="2016" y="30"/>
                  </a:lnTo>
                  <a:lnTo>
                    <a:pt x="2036" y="41"/>
                  </a:lnTo>
                  <a:lnTo>
                    <a:pt x="2061" y="51"/>
                  </a:lnTo>
                  <a:lnTo>
                    <a:pt x="2082" y="61"/>
                  </a:lnTo>
                  <a:lnTo>
                    <a:pt x="2107" y="76"/>
                  </a:lnTo>
                  <a:lnTo>
                    <a:pt x="2127" y="86"/>
                  </a:lnTo>
                  <a:lnTo>
                    <a:pt x="2142" y="101"/>
                  </a:lnTo>
                  <a:lnTo>
                    <a:pt x="2163" y="117"/>
                  </a:lnTo>
                  <a:lnTo>
                    <a:pt x="2178" y="132"/>
                  </a:lnTo>
                  <a:lnTo>
                    <a:pt x="2193" y="152"/>
                  </a:lnTo>
                  <a:lnTo>
                    <a:pt x="2208" y="167"/>
                  </a:lnTo>
                  <a:lnTo>
                    <a:pt x="2224" y="187"/>
                  </a:lnTo>
                  <a:lnTo>
                    <a:pt x="2234" y="208"/>
                  </a:lnTo>
                  <a:lnTo>
                    <a:pt x="2249" y="228"/>
                  </a:lnTo>
                  <a:lnTo>
                    <a:pt x="2259" y="243"/>
                  </a:lnTo>
                  <a:lnTo>
                    <a:pt x="2269" y="269"/>
                  </a:lnTo>
                  <a:lnTo>
                    <a:pt x="2274" y="289"/>
                  </a:lnTo>
                  <a:lnTo>
                    <a:pt x="2284" y="309"/>
                  </a:lnTo>
                  <a:lnTo>
                    <a:pt x="2289" y="329"/>
                  </a:lnTo>
                  <a:lnTo>
                    <a:pt x="2294" y="355"/>
                  </a:lnTo>
                  <a:lnTo>
                    <a:pt x="2299" y="375"/>
                  </a:lnTo>
                  <a:lnTo>
                    <a:pt x="2305" y="395"/>
                  </a:lnTo>
                  <a:lnTo>
                    <a:pt x="2310" y="420"/>
                  </a:lnTo>
                  <a:lnTo>
                    <a:pt x="2310" y="441"/>
                  </a:lnTo>
                  <a:lnTo>
                    <a:pt x="2310" y="466"/>
                  </a:lnTo>
                  <a:lnTo>
                    <a:pt x="2310" y="491"/>
                  </a:lnTo>
                  <a:lnTo>
                    <a:pt x="2310" y="527"/>
                  </a:lnTo>
                  <a:lnTo>
                    <a:pt x="2310" y="567"/>
                  </a:lnTo>
                  <a:lnTo>
                    <a:pt x="2299" y="603"/>
                  </a:lnTo>
                  <a:lnTo>
                    <a:pt x="2294" y="638"/>
                  </a:lnTo>
                  <a:lnTo>
                    <a:pt x="2284" y="669"/>
                  </a:lnTo>
                  <a:lnTo>
                    <a:pt x="2274" y="699"/>
                  </a:lnTo>
                  <a:lnTo>
                    <a:pt x="2259" y="729"/>
                  </a:lnTo>
                  <a:lnTo>
                    <a:pt x="2239" y="760"/>
                  </a:lnTo>
                  <a:lnTo>
                    <a:pt x="2224" y="785"/>
                  </a:lnTo>
                  <a:lnTo>
                    <a:pt x="2203" y="811"/>
                  </a:lnTo>
                  <a:lnTo>
                    <a:pt x="2183" y="836"/>
                  </a:lnTo>
                  <a:lnTo>
                    <a:pt x="2158" y="856"/>
                  </a:lnTo>
                  <a:lnTo>
                    <a:pt x="2137" y="876"/>
                  </a:lnTo>
                  <a:lnTo>
                    <a:pt x="2112" y="892"/>
                  </a:lnTo>
                  <a:lnTo>
                    <a:pt x="2082" y="912"/>
                  </a:lnTo>
                  <a:lnTo>
                    <a:pt x="2056" y="927"/>
                  </a:lnTo>
                  <a:lnTo>
                    <a:pt x="2026" y="937"/>
                  </a:lnTo>
                  <a:lnTo>
                    <a:pt x="1996" y="947"/>
                  </a:lnTo>
                  <a:lnTo>
                    <a:pt x="1965" y="957"/>
                  </a:lnTo>
                  <a:lnTo>
                    <a:pt x="1940" y="968"/>
                  </a:lnTo>
                  <a:lnTo>
                    <a:pt x="1910" y="973"/>
                  </a:lnTo>
                  <a:lnTo>
                    <a:pt x="1879" y="978"/>
                  </a:lnTo>
                  <a:lnTo>
                    <a:pt x="1844" y="978"/>
                  </a:lnTo>
                  <a:lnTo>
                    <a:pt x="1813" y="978"/>
                  </a:lnTo>
                  <a:lnTo>
                    <a:pt x="1793" y="978"/>
                  </a:lnTo>
                  <a:lnTo>
                    <a:pt x="1768" y="978"/>
                  </a:lnTo>
                  <a:lnTo>
                    <a:pt x="1747" y="973"/>
                  </a:lnTo>
                  <a:lnTo>
                    <a:pt x="1717" y="968"/>
                  </a:lnTo>
                  <a:lnTo>
                    <a:pt x="1692" y="962"/>
                  </a:lnTo>
                  <a:lnTo>
                    <a:pt x="1656" y="957"/>
                  </a:lnTo>
                  <a:lnTo>
                    <a:pt x="1626" y="947"/>
                  </a:lnTo>
                  <a:lnTo>
                    <a:pt x="1590" y="937"/>
                  </a:lnTo>
                  <a:lnTo>
                    <a:pt x="1580" y="583"/>
                  </a:lnTo>
                  <a:lnTo>
                    <a:pt x="1606" y="603"/>
                  </a:lnTo>
                  <a:lnTo>
                    <a:pt x="1636" y="623"/>
                  </a:lnTo>
                  <a:lnTo>
                    <a:pt x="1661" y="638"/>
                  </a:lnTo>
                  <a:lnTo>
                    <a:pt x="1687" y="648"/>
                  </a:lnTo>
                  <a:lnTo>
                    <a:pt x="1712" y="659"/>
                  </a:lnTo>
                  <a:lnTo>
                    <a:pt x="1742" y="664"/>
                  </a:lnTo>
                  <a:lnTo>
                    <a:pt x="1768" y="669"/>
                  </a:lnTo>
                  <a:lnTo>
                    <a:pt x="1793" y="669"/>
                  </a:lnTo>
                  <a:lnTo>
                    <a:pt x="1813" y="669"/>
                  </a:lnTo>
                  <a:lnTo>
                    <a:pt x="1839" y="669"/>
                  </a:lnTo>
                  <a:lnTo>
                    <a:pt x="1854" y="664"/>
                  </a:lnTo>
                  <a:lnTo>
                    <a:pt x="1874" y="653"/>
                  </a:lnTo>
                  <a:lnTo>
                    <a:pt x="1889" y="643"/>
                  </a:lnTo>
                  <a:lnTo>
                    <a:pt x="1904" y="633"/>
                  </a:lnTo>
                  <a:lnTo>
                    <a:pt x="1920" y="618"/>
                  </a:lnTo>
                  <a:lnTo>
                    <a:pt x="1930" y="603"/>
                  </a:lnTo>
                  <a:close/>
                  <a:moveTo>
                    <a:pt x="2299" y="957"/>
                  </a:moveTo>
                  <a:lnTo>
                    <a:pt x="2299" y="15"/>
                  </a:lnTo>
                  <a:lnTo>
                    <a:pt x="2629" y="15"/>
                  </a:lnTo>
                  <a:lnTo>
                    <a:pt x="2629" y="420"/>
                  </a:lnTo>
                  <a:lnTo>
                    <a:pt x="2841" y="15"/>
                  </a:lnTo>
                  <a:lnTo>
                    <a:pt x="3226" y="15"/>
                  </a:lnTo>
                  <a:lnTo>
                    <a:pt x="2943" y="481"/>
                  </a:lnTo>
                  <a:lnTo>
                    <a:pt x="3267" y="957"/>
                  </a:lnTo>
                  <a:lnTo>
                    <a:pt x="2857" y="957"/>
                  </a:lnTo>
                  <a:lnTo>
                    <a:pt x="2629" y="562"/>
                  </a:lnTo>
                  <a:lnTo>
                    <a:pt x="2629" y="957"/>
                  </a:lnTo>
                  <a:lnTo>
                    <a:pt x="2299" y="957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78" name="Rectangle 6"/>
            <p:cNvSpPr>
              <a:spLocks noChangeArrowheads="1"/>
            </p:cNvSpPr>
            <p:nvPr/>
          </p:nvSpPr>
          <p:spPr bwMode="auto">
            <a:xfrm>
              <a:off x="325" y="242"/>
              <a:ext cx="89" cy="527"/>
            </a:xfrm>
            <a:prstGeom prst="rect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3379" name="AutoShape 7"/>
            <p:cNvSpPr>
              <a:spLocks noChangeArrowheads="1"/>
            </p:cNvSpPr>
            <p:nvPr/>
          </p:nvSpPr>
          <p:spPr bwMode="auto">
            <a:xfrm rot="-120000">
              <a:off x="365" y="178"/>
              <a:ext cx="175" cy="91"/>
            </a:xfrm>
            <a:custGeom>
              <a:avLst/>
              <a:gdLst>
                <a:gd name="T0" fmla="*/ 0 w 664"/>
                <a:gd name="T1" fmla="*/ 0 h 355"/>
                <a:gd name="T2" fmla="*/ 0 w 664"/>
                <a:gd name="T3" fmla="*/ 0 h 355"/>
                <a:gd name="T4" fmla="*/ 0 w 664"/>
                <a:gd name="T5" fmla="*/ 0 h 355"/>
                <a:gd name="T6" fmla="*/ 0 w 664"/>
                <a:gd name="T7" fmla="*/ 0 h 355"/>
                <a:gd name="T8" fmla="*/ 0 w 664"/>
                <a:gd name="T9" fmla="*/ 0 h 355"/>
                <a:gd name="T10" fmla="*/ 0 w 664"/>
                <a:gd name="T11" fmla="*/ 0 h 355"/>
                <a:gd name="T12" fmla="*/ 0 w 664"/>
                <a:gd name="T13" fmla="*/ 0 h 355"/>
                <a:gd name="T14" fmla="*/ 0 w 664"/>
                <a:gd name="T15" fmla="*/ 0 h 355"/>
                <a:gd name="T16" fmla="*/ 0 w 664"/>
                <a:gd name="T17" fmla="*/ 0 h 355"/>
                <a:gd name="T18" fmla="*/ 0 w 664"/>
                <a:gd name="T19" fmla="*/ 0 h 355"/>
                <a:gd name="T20" fmla="*/ 0 w 664"/>
                <a:gd name="T21" fmla="*/ 0 h 355"/>
                <a:gd name="T22" fmla="*/ 0 w 664"/>
                <a:gd name="T23" fmla="*/ 0 h 355"/>
                <a:gd name="T24" fmla="*/ 0 w 664"/>
                <a:gd name="T25" fmla="*/ 0 h 355"/>
                <a:gd name="T26" fmla="*/ 0 w 664"/>
                <a:gd name="T27" fmla="*/ 0 h 355"/>
                <a:gd name="T28" fmla="*/ 0 w 664"/>
                <a:gd name="T29" fmla="*/ 0 h 355"/>
                <a:gd name="T30" fmla="*/ 0 w 664"/>
                <a:gd name="T31" fmla="*/ 0 h 355"/>
                <a:gd name="T32" fmla="*/ 0 w 664"/>
                <a:gd name="T33" fmla="*/ 0 h 355"/>
                <a:gd name="T34" fmla="*/ 0 w 664"/>
                <a:gd name="T35" fmla="*/ 0 h 355"/>
                <a:gd name="T36" fmla="*/ 0 w 664"/>
                <a:gd name="T37" fmla="*/ 0 h 355"/>
                <a:gd name="T38" fmla="*/ 0 w 664"/>
                <a:gd name="T39" fmla="*/ 0 h 355"/>
                <a:gd name="T40" fmla="*/ 0 w 664"/>
                <a:gd name="T41" fmla="*/ 0 h 355"/>
                <a:gd name="T42" fmla="*/ 0 w 664"/>
                <a:gd name="T43" fmla="*/ 0 h 355"/>
                <a:gd name="T44" fmla="*/ 0 w 664"/>
                <a:gd name="T45" fmla="*/ 0 h 355"/>
                <a:gd name="T46" fmla="*/ 0 w 664"/>
                <a:gd name="T47" fmla="*/ 0 h 355"/>
                <a:gd name="T48" fmla="*/ 0 w 664"/>
                <a:gd name="T49" fmla="*/ 0 h 355"/>
                <a:gd name="T50" fmla="*/ 0 w 664"/>
                <a:gd name="T51" fmla="*/ 0 h 355"/>
                <a:gd name="T52" fmla="*/ 0 w 664"/>
                <a:gd name="T53" fmla="*/ 0 h 355"/>
                <a:gd name="T54" fmla="*/ 0 w 664"/>
                <a:gd name="T55" fmla="*/ 0 h 355"/>
                <a:gd name="T56" fmla="*/ 0 w 664"/>
                <a:gd name="T57" fmla="*/ 0 h 355"/>
                <a:gd name="T58" fmla="*/ 0 w 664"/>
                <a:gd name="T59" fmla="*/ 0 h 355"/>
                <a:gd name="T60" fmla="*/ 0 w 664"/>
                <a:gd name="T61" fmla="*/ 0 h 355"/>
                <a:gd name="T62" fmla="*/ 0 w 664"/>
                <a:gd name="T63" fmla="*/ 0 h 355"/>
                <a:gd name="T64" fmla="*/ 0 w 664"/>
                <a:gd name="T65" fmla="*/ 0 h 355"/>
                <a:gd name="T66" fmla="*/ 0 w 664"/>
                <a:gd name="T67" fmla="*/ 0 h 355"/>
                <a:gd name="T68" fmla="*/ 0 w 664"/>
                <a:gd name="T69" fmla="*/ 0 h 355"/>
                <a:gd name="T70" fmla="*/ 0 w 664"/>
                <a:gd name="T71" fmla="*/ 0 h 355"/>
                <a:gd name="T72" fmla="*/ 0 w 664"/>
                <a:gd name="T73" fmla="*/ 0 h 355"/>
                <a:gd name="T74" fmla="*/ 0 w 664"/>
                <a:gd name="T75" fmla="*/ 0 h 355"/>
                <a:gd name="T76" fmla="*/ 0 w 664"/>
                <a:gd name="T77" fmla="*/ 0 h 355"/>
                <a:gd name="T78" fmla="*/ 0 w 664"/>
                <a:gd name="T79" fmla="*/ 0 h 355"/>
                <a:gd name="T80" fmla="*/ 0 w 664"/>
                <a:gd name="T81" fmla="*/ 0 h 35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64"/>
                <a:gd name="T124" fmla="*/ 0 h 355"/>
                <a:gd name="T125" fmla="*/ 664 w 664"/>
                <a:gd name="T126" fmla="*/ 355 h 35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64" h="355">
                  <a:moveTo>
                    <a:pt x="249" y="0"/>
                  </a:moveTo>
                  <a:lnTo>
                    <a:pt x="208" y="0"/>
                  </a:lnTo>
                  <a:lnTo>
                    <a:pt x="173" y="16"/>
                  </a:lnTo>
                  <a:lnTo>
                    <a:pt x="142" y="31"/>
                  </a:lnTo>
                  <a:lnTo>
                    <a:pt x="117" y="46"/>
                  </a:lnTo>
                  <a:lnTo>
                    <a:pt x="92" y="56"/>
                  </a:lnTo>
                  <a:lnTo>
                    <a:pt x="66" y="66"/>
                  </a:lnTo>
                  <a:lnTo>
                    <a:pt x="36" y="66"/>
                  </a:lnTo>
                  <a:lnTo>
                    <a:pt x="0" y="61"/>
                  </a:lnTo>
                  <a:lnTo>
                    <a:pt x="5" y="66"/>
                  </a:lnTo>
                  <a:lnTo>
                    <a:pt x="11" y="76"/>
                  </a:lnTo>
                  <a:lnTo>
                    <a:pt x="21" y="86"/>
                  </a:lnTo>
                  <a:lnTo>
                    <a:pt x="31" y="92"/>
                  </a:lnTo>
                  <a:lnTo>
                    <a:pt x="46" y="97"/>
                  </a:lnTo>
                  <a:lnTo>
                    <a:pt x="56" y="102"/>
                  </a:lnTo>
                  <a:lnTo>
                    <a:pt x="71" y="107"/>
                  </a:lnTo>
                  <a:lnTo>
                    <a:pt x="87" y="102"/>
                  </a:lnTo>
                  <a:lnTo>
                    <a:pt x="97" y="81"/>
                  </a:lnTo>
                  <a:lnTo>
                    <a:pt x="112" y="97"/>
                  </a:lnTo>
                  <a:lnTo>
                    <a:pt x="142" y="61"/>
                  </a:lnTo>
                  <a:lnTo>
                    <a:pt x="147" y="81"/>
                  </a:lnTo>
                  <a:lnTo>
                    <a:pt x="173" y="76"/>
                  </a:lnTo>
                  <a:lnTo>
                    <a:pt x="178" y="51"/>
                  </a:lnTo>
                  <a:lnTo>
                    <a:pt x="193" y="66"/>
                  </a:lnTo>
                  <a:lnTo>
                    <a:pt x="218" y="31"/>
                  </a:lnTo>
                  <a:lnTo>
                    <a:pt x="223" y="41"/>
                  </a:lnTo>
                  <a:lnTo>
                    <a:pt x="233" y="51"/>
                  </a:lnTo>
                  <a:lnTo>
                    <a:pt x="243" y="56"/>
                  </a:lnTo>
                  <a:lnTo>
                    <a:pt x="249" y="66"/>
                  </a:lnTo>
                  <a:lnTo>
                    <a:pt x="259" y="71"/>
                  </a:lnTo>
                  <a:lnTo>
                    <a:pt x="269" y="81"/>
                  </a:lnTo>
                  <a:lnTo>
                    <a:pt x="274" y="86"/>
                  </a:lnTo>
                  <a:lnTo>
                    <a:pt x="279" y="102"/>
                  </a:lnTo>
                  <a:lnTo>
                    <a:pt x="289" y="132"/>
                  </a:lnTo>
                  <a:lnTo>
                    <a:pt x="304" y="167"/>
                  </a:lnTo>
                  <a:lnTo>
                    <a:pt x="319" y="213"/>
                  </a:lnTo>
                  <a:lnTo>
                    <a:pt x="340" y="254"/>
                  </a:lnTo>
                  <a:lnTo>
                    <a:pt x="355" y="274"/>
                  </a:lnTo>
                  <a:lnTo>
                    <a:pt x="370" y="294"/>
                  </a:lnTo>
                  <a:lnTo>
                    <a:pt x="385" y="309"/>
                  </a:lnTo>
                  <a:lnTo>
                    <a:pt x="400" y="325"/>
                  </a:lnTo>
                  <a:lnTo>
                    <a:pt x="426" y="340"/>
                  </a:lnTo>
                  <a:lnTo>
                    <a:pt x="446" y="350"/>
                  </a:lnTo>
                  <a:lnTo>
                    <a:pt x="471" y="355"/>
                  </a:lnTo>
                  <a:lnTo>
                    <a:pt x="502" y="355"/>
                  </a:lnTo>
                  <a:lnTo>
                    <a:pt x="507" y="269"/>
                  </a:lnTo>
                  <a:lnTo>
                    <a:pt x="527" y="355"/>
                  </a:lnTo>
                  <a:lnTo>
                    <a:pt x="547" y="350"/>
                  </a:lnTo>
                  <a:lnTo>
                    <a:pt x="557" y="269"/>
                  </a:lnTo>
                  <a:lnTo>
                    <a:pt x="578" y="345"/>
                  </a:lnTo>
                  <a:lnTo>
                    <a:pt x="598" y="238"/>
                  </a:lnTo>
                  <a:lnTo>
                    <a:pt x="623" y="319"/>
                  </a:lnTo>
                  <a:lnTo>
                    <a:pt x="639" y="243"/>
                  </a:lnTo>
                  <a:lnTo>
                    <a:pt x="654" y="294"/>
                  </a:lnTo>
                  <a:lnTo>
                    <a:pt x="654" y="269"/>
                  </a:lnTo>
                  <a:lnTo>
                    <a:pt x="659" y="238"/>
                  </a:lnTo>
                  <a:lnTo>
                    <a:pt x="659" y="208"/>
                  </a:lnTo>
                  <a:lnTo>
                    <a:pt x="664" y="173"/>
                  </a:lnTo>
                  <a:lnTo>
                    <a:pt x="664" y="137"/>
                  </a:lnTo>
                  <a:lnTo>
                    <a:pt x="664" y="107"/>
                  </a:lnTo>
                  <a:lnTo>
                    <a:pt x="664" y="76"/>
                  </a:lnTo>
                  <a:lnTo>
                    <a:pt x="659" y="51"/>
                  </a:lnTo>
                  <a:lnTo>
                    <a:pt x="639" y="76"/>
                  </a:lnTo>
                  <a:lnTo>
                    <a:pt x="613" y="97"/>
                  </a:lnTo>
                  <a:lnTo>
                    <a:pt x="593" y="112"/>
                  </a:lnTo>
                  <a:lnTo>
                    <a:pt x="573" y="127"/>
                  </a:lnTo>
                  <a:lnTo>
                    <a:pt x="552" y="137"/>
                  </a:lnTo>
                  <a:lnTo>
                    <a:pt x="532" y="142"/>
                  </a:lnTo>
                  <a:lnTo>
                    <a:pt x="512" y="147"/>
                  </a:lnTo>
                  <a:lnTo>
                    <a:pt x="492" y="152"/>
                  </a:lnTo>
                  <a:lnTo>
                    <a:pt x="476" y="147"/>
                  </a:lnTo>
                  <a:lnTo>
                    <a:pt x="461" y="142"/>
                  </a:lnTo>
                  <a:lnTo>
                    <a:pt x="446" y="137"/>
                  </a:lnTo>
                  <a:lnTo>
                    <a:pt x="436" y="127"/>
                  </a:lnTo>
                  <a:lnTo>
                    <a:pt x="416" y="102"/>
                  </a:lnTo>
                  <a:lnTo>
                    <a:pt x="395" y="76"/>
                  </a:lnTo>
                  <a:lnTo>
                    <a:pt x="375" y="46"/>
                  </a:lnTo>
                  <a:lnTo>
                    <a:pt x="345" y="21"/>
                  </a:lnTo>
                  <a:lnTo>
                    <a:pt x="330" y="10"/>
                  </a:lnTo>
                  <a:lnTo>
                    <a:pt x="304" y="5"/>
                  </a:lnTo>
                  <a:lnTo>
                    <a:pt x="279" y="0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04" y="214290"/>
            <a:ext cx="7000924" cy="64294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outerShdw algn="ctr" rotWithShape="0">
              <a:schemeClr val="hlink"/>
            </a:outerShdw>
          </a:effectLst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i="1" dirty="0" smtClean="0">
                <a:solidFill>
                  <a:srgbClr val="0000CC"/>
                </a:solidFill>
              </a:rPr>
              <a:t/>
            </a:r>
            <a:br>
              <a:rPr lang="ru-RU" sz="2400" i="1" dirty="0" smtClean="0">
                <a:solidFill>
                  <a:srgbClr val="0000CC"/>
                </a:solidFill>
              </a:rPr>
            </a:br>
            <a:r>
              <a:rPr lang="ru-RU" sz="2400" i="1" dirty="0" smtClean="0">
                <a:solidFill>
                  <a:srgbClr val="0000CC"/>
                </a:solidFill>
              </a:rPr>
              <a:t>Ценовая (тарифная) политика  за 2023год</a:t>
            </a:r>
            <a:r>
              <a:rPr lang="ru-RU" sz="2400" dirty="0" smtClean="0">
                <a:solidFill>
                  <a:srgbClr val="0000CC"/>
                </a:solidFill>
              </a:rPr>
              <a:t/>
            </a:r>
            <a:br>
              <a:rPr lang="ru-RU" sz="2400" dirty="0" smtClean="0">
                <a:solidFill>
                  <a:srgbClr val="0000CC"/>
                </a:solidFill>
              </a:rPr>
            </a:br>
            <a:endParaRPr lang="ru-RU" sz="2400" dirty="0" smtClean="0"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786438" y="3143250"/>
            <a:ext cx="335756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kern="0" baseline="0" dirty="0">
              <a:solidFill>
                <a:srgbClr val="0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214313" y="0"/>
            <a:ext cx="1071562" cy="714375"/>
            <a:chOff x="325" y="175"/>
            <a:chExt cx="871" cy="612"/>
          </a:xfrm>
        </p:grpSpPr>
        <p:sp>
          <p:nvSpPr>
            <p:cNvPr id="14342" name="AutoShape 5"/>
            <p:cNvSpPr>
              <a:spLocks noChangeArrowheads="1"/>
            </p:cNvSpPr>
            <p:nvPr/>
          </p:nvSpPr>
          <p:spPr bwMode="auto">
            <a:xfrm>
              <a:off x="326" y="531"/>
              <a:ext cx="870" cy="256"/>
            </a:xfrm>
            <a:custGeom>
              <a:avLst/>
              <a:gdLst>
                <a:gd name="T0" fmla="*/ 0 w 3267"/>
                <a:gd name="T1" fmla="*/ 0 h 978"/>
                <a:gd name="T2" fmla="*/ 0 w 3267"/>
                <a:gd name="T3" fmla="*/ 0 h 978"/>
                <a:gd name="T4" fmla="*/ 0 w 3267"/>
                <a:gd name="T5" fmla="*/ 0 h 978"/>
                <a:gd name="T6" fmla="*/ 0 w 3267"/>
                <a:gd name="T7" fmla="*/ 0 h 978"/>
                <a:gd name="T8" fmla="*/ 0 w 3267"/>
                <a:gd name="T9" fmla="*/ 0 h 978"/>
                <a:gd name="T10" fmla="*/ 0 w 3267"/>
                <a:gd name="T11" fmla="*/ 0 h 978"/>
                <a:gd name="T12" fmla="*/ 0 w 3267"/>
                <a:gd name="T13" fmla="*/ 0 h 978"/>
                <a:gd name="T14" fmla="*/ 0 w 3267"/>
                <a:gd name="T15" fmla="*/ 0 h 978"/>
                <a:gd name="T16" fmla="*/ 0 w 3267"/>
                <a:gd name="T17" fmla="*/ 0 h 978"/>
                <a:gd name="T18" fmla="*/ 0 w 3267"/>
                <a:gd name="T19" fmla="*/ 0 h 978"/>
                <a:gd name="T20" fmla="*/ 0 w 3267"/>
                <a:gd name="T21" fmla="*/ 0 h 978"/>
                <a:gd name="T22" fmla="*/ 0 w 3267"/>
                <a:gd name="T23" fmla="*/ 0 h 978"/>
                <a:gd name="T24" fmla="*/ 0 w 3267"/>
                <a:gd name="T25" fmla="*/ 0 h 978"/>
                <a:gd name="T26" fmla="*/ 0 w 3267"/>
                <a:gd name="T27" fmla="*/ 0 h 978"/>
                <a:gd name="T28" fmla="*/ 0 w 3267"/>
                <a:gd name="T29" fmla="*/ 0 h 978"/>
                <a:gd name="T30" fmla="*/ 0 w 3267"/>
                <a:gd name="T31" fmla="*/ 0 h 978"/>
                <a:gd name="T32" fmla="*/ 0 w 3267"/>
                <a:gd name="T33" fmla="*/ 0 h 978"/>
                <a:gd name="T34" fmla="*/ 0 w 3267"/>
                <a:gd name="T35" fmla="*/ 0 h 978"/>
                <a:gd name="T36" fmla="*/ 0 w 3267"/>
                <a:gd name="T37" fmla="*/ 0 h 978"/>
                <a:gd name="T38" fmla="*/ 0 w 3267"/>
                <a:gd name="T39" fmla="*/ 0 h 978"/>
                <a:gd name="T40" fmla="*/ 0 w 3267"/>
                <a:gd name="T41" fmla="*/ 0 h 978"/>
                <a:gd name="T42" fmla="*/ 0 w 3267"/>
                <a:gd name="T43" fmla="*/ 0 h 978"/>
                <a:gd name="T44" fmla="*/ 0 w 3267"/>
                <a:gd name="T45" fmla="*/ 0 h 978"/>
                <a:gd name="T46" fmla="*/ 0 w 3267"/>
                <a:gd name="T47" fmla="*/ 0 h 978"/>
                <a:gd name="T48" fmla="*/ 0 w 3267"/>
                <a:gd name="T49" fmla="*/ 0 h 978"/>
                <a:gd name="T50" fmla="*/ 0 w 3267"/>
                <a:gd name="T51" fmla="*/ 0 h 978"/>
                <a:gd name="T52" fmla="*/ 0 w 3267"/>
                <a:gd name="T53" fmla="*/ 0 h 978"/>
                <a:gd name="T54" fmla="*/ 0 w 3267"/>
                <a:gd name="T55" fmla="*/ 0 h 978"/>
                <a:gd name="T56" fmla="*/ 0 w 3267"/>
                <a:gd name="T57" fmla="*/ 0 h 978"/>
                <a:gd name="T58" fmla="*/ 0 w 3267"/>
                <a:gd name="T59" fmla="*/ 0 h 978"/>
                <a:gd name="T60" fmla="*/ 0 w 3267"/>
                <a:gd name="T61" fmla="*/ 0 h 978"/>
                <a:gd name="T62" fmla="*/ 0 w 3267"/>
                <a:gd name="T63" fmla="*/ 0 h 978"/>
                <a:gd name="T64" fmla="*/ 0 w 3267"/>
                <a:gd name="T65" fmla="*/ 0 h 978"/>
                <a:gd name="T66" fmla="*/ 0 w 3267"/>
                <a:gd name="T67" fmla="*/ 0 h 978"/>
                <a:gd name="T68" fmla="*/ 0 w 3267"/>
                <a:gd name="T69" fmla="*/ 0 h 978"/>
                <a:gd name="T70" fmla="*/ 0 w 3267"/>
                <a:gd name="T71" fmla="*/ 0 h 978"/>
                <a:gd name="T72" fmla="*/ 0 w 3267"/>
                <a:gd name="T73" fmla="*/ 0 h 978"/>
                <a:gd name="T74" fmla="*/ 0 w 3267"/>
                <a:gd name="T75" fmla="*/ 0 h 978"/>
                <a:gd name="T76" fmla="*/ 0 w 3267"/>
                <a:gd name="T77" fmla="*/ 0 h 978"/>
                <a:gd name="T78" fmla="*/ 0 w 3267"/>
                <a:gd name="T79" fmla="*/ 0 h 978"/>
                <a:gd name="T80" fmla="*/ 0 w 3267"/>
                <a:gd name="T81" fmla="*/ 0 h 978"/>
                <a:gd name="T82" fmla="*/ 0 w 3267"/>
                <a:gd name="T83" fmla="*/ 0 h 978"/>
                <a:gd name="T84" fmla="*/ 0 w 3267"/>
                <a:gd name="T85" fmla="*/ 0 h 978"/>
                <a:gd name="T86" fmla="*/ 0 w 3267"/>
                <a:gd name="T87" fmla="*/ 0 h 978"/>
                <a:gd name="T88" fmla="*/ 0 w 3267"/>
                <a:gd name="T89" fmla="*/ 0 h 978"/>
                <a:gd name="T90" fmla="*/ 0 w 3267"/>
                <a:gd name="T91" fmla="*/ 0 h 978"/>
                <a:gd name="T92" fmla="*/ 0 w 3267"/>
                <a:gd name="T93" fmla="*/ 0 h 97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67"/>
                <a:gd name="T142" fmla="*/ 0 h 978"/>
                <a:gd name="T143" fmla="*/ 3267 w 3267"/>
                <a:gd name="T144" fmla="*/ 978 h 97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67" h="978">
                  <a:moveTo>
                    <a:pt x="0" y="957"/>
                  </a:moveTo>
                  <a:lnTo>
                    <a:pt x="0" y="15"/>
                  </a:lnTo>
                  <a:lnTo>
                    <a:pt x="335" y="15"/>
                  </a:lnTo>
                  <a:lnTo>
                    <a:pt x="335" y="420"/>
                  </a:lnTo>
                  <a:lnTo>
                    <a:pt x="547" y="15"/>
                  </a:lnTo>
                  <a:lnTo>
                    <a:pt x="927" y="15"/>
                  </a:lnTo>
                  <a:lnTo>
                    <a:pt x="643" y="481"/>
                  </a:lnTo>
                  <a:lnTo>
                    <a:pt x="968" y="957"/>
                  </a:lnTo>
                  <a:lnTo>
                    <a:pt x="557" y="957"/>
                  </a:lnTo>
                  <a:lnTo>
                    <a:pt x="335" y="562"/>
                  </a:lnTo>
                  <a:lnTo>
                    <a:pt x="335" y="957"/>
                  </a:lnTo>
                  <a:lnTo>
                    <a:pt x="0" y="957"/>
                  </a:lnTo>
                  <a:close/>
                  <a:moveTo>
                    <a:pt x="1104" y="957"/>
                  </a:moveTo>
                  <a:lnTo>
                    <a:pt x="1104" y="324"/>
                  </a:lnTo>
                  <a:lnTo>
                    <a:pt x="917" y="324"/>
                  </a:lnTo>
                  <a:lnTo>
                    <a:pt x="917" y="15"/>
                  </a:lnTo>
                  <a:lnTo>
                    <a:pt x="1626" y="15"/>
                  </a:lnTo>
                  <a:lnTo>
                    <a:pt x="1626" y="324"/>
                  </a:lnTo>
                  <a:lnTo>
                    <a:pt x="1439" y="324"/>
                  </a:lnTo>
                  <a:lnTo>
                    <a:pt x="1439" y="957"/>
                  </a:lnTo>
                  <a:lnTo>
                    <a:pt x="1104" y="957"/>
                  </a:lnTo>
                  <a:close/>
                  <a:moveTo>
                    <a:pt x="1930" y="603"/>
                  </a:moveTo>
                  <a:lnTo>
                    <a:pt x="1758" y="603"/>
                  </a:lnTo>
                  <a:lnTo>
                    <a:pt x="1758" y="365"/>
                  </a:lnTo>
                  <a:lnTo>
                    <a:pt x="1925" y="365"/>
                  </a:lnTo>
                  <a:lnTo>
                    <a:pt x="1915" y="350"/>
                  </a:lnTo>
                  <a:lnTo>
                    <a:pt x="1899" y="339"/>
                  </a:lnTo>
                  <a:lnTo>
                    <a:pt x="1879" y="324"/>
                  </a:lnTo>
                  <a:lnTo>
                    <a:pt x="1864" y="319"/>
                  </a:lnTo>
                  <a:lnTo>
                    <a:pt x="1844" y="309"/>
                  </a:lnTo>
                  <a:lnTo>
                    <a:pt x="1823" y="304"/>
                  </a:lnTo>
                  <a:lnTo>
                    <a:pt x="1803" y="304"/>
                  </a:lnTo>
                  <a:lnTo>
                    <a:pt x="1783" y="304"/>
                  </a:lnTo>
                  <a:lnTo>
                    <a:pt x="1758" y="304"/>
                  </a:lnTo>
                  <a:lnTo>
                    <a:pt x="1727" y="309"/>
                  </a:lnTo>
                  <a:lnTo>
                    <a:pt x="1702" y="314"/>
                  </a:lnTo>
                  <a:lnTo>
                    <a:pt x="1682" y="324"/>
                  </a:lnTo>
                  <a:lnTo>
                    <a:pt x="1656" y="339"/>
                  </a:lnTo>
                  <a:lnTo>
                    <a:pt x="1631" y="355"/>
                  </a:lnTo>
                  <a:lnTo>
                    <a:pt x="1611" y="370"/>
                  </a:lnTo>
                  <a:lnTo>
                    <a:pt x="1585" y="390"/>
                  </a:lnTo>
                  <a:lnTo>
                    <a:pt x="1585" y="41"/>
                  </a:lnTo>
                  <a:lnTo>
                    <a:pt x="1616" y="30"/>
                  </a:lnTo>
                  <a:lnTo>
                    <a:pt x="1646" y="25"/>
                  </a:lnTo>
                  <a:lnTo>
                    <a:pt x="1677" y="15"/>
                  </a:lnTo>
                  <a:lnTo>
                    <a:pt x="1702" y="10"/>
                  </a:lnTo>
                  <a:lnTo>
                    <a:pt x="1732" y="5"/>
                  </a:lnTo>
                  <a:lnTo>
                    <a:pt x="1763" y="0"/>
                  </a:lnTo>
                  <a:lnTo>
                    <a:pt x="1788" y="0"/>
                  </a:lnTo>
                  <a:lnTo>
                    <a:pt x="1818" y="0"/>
                  </a:lnTo>
                  <a:lnTo>
                    <a:pt x="1849" y="0"/>
                  </a:lnTo>
                  <a:lnTo>
                    <a:pt x="1879" y="0"/>
                  </a:lnTo>
                  <a:lnTo>
                    <a:pt x="1910" y="5"/>
                  </a:lnTo>
                  <a:lnTo>
                    <a:pt x="1935" y="10"/>
                  </a:lnTo>
                  <a:lnTo>
                    <a:pt x="1965" y="15"/>
                  </a:lnTo>
                  <a:lnTo>
                    <a:pt x="1991" y="20"/>
                  </a:lnTo>
                  <a:lnTo>
                    <a:pt x="2016" y="30"/>
                  </a:lnTo>
                  <a:lnTo>
                    <a:pt x="2036" y="41"/>
                  </a:lnTo>
                  <a:lnTo>
                    <a:pt x="2061" y="51"/>
                  </a:lnTo>
                  <a:lnTo>
                    <a:pt x="2082" y="61"/>
                  </a:lnTo>
                  <a:lnTo>
                    <a:pt x="2107" y="76"/>
                  </a:lnTo>
                  <a:lnTo>
                    <a:pt x="2127" y="86"/>
                  </a:lnTo>
                  <a:lnTo>
                    <a:pt x="2142" y="101"/>
                  </a:lnTo>
                  <a:lnTo>
                    <a:pt x="2163" y="117"/>
                  </a:lnTo>
                  <a:lnTo>
                    <a:pt x="2178" y="132"/>
                  </a:lnTo>
                  <a:lnTo>
                    <a:pt x="2193" y="152"/>
                  </a:lnTo>
                  <a:lnTo>
                    <a:pt x="2208" y="167"/>
                  </a:lnTo>
                  <a:lnTo>
                    <a:pt x="2224" y="187"/>
                  </a:lnTo>
                  <a:lnTo>
                    <a:pt x="2234" y="208"/>
                  </a:lnTo>
                  <a:lnTo>
                    <a:pt x="2249" y="228"/>
                  </a:lnTo>
                  <a:lnTo>
                    <a:pt x="2259" y="243"/>
                  </a:lnTo>
                  <a:lnTo>
                    <a:pt x="2269" y="269"/>
                  </a:lnTo>
                  <a:lnTo>
                    <a:pt x="2274" y="289"/>
                  </a:lnTo>
                  <a:lnTo>
                    <a:pt x="2284" y="309"/>
                  </a:lnTo>
                  <a:lnTo>
                    <a:pt x="2289" y="329"/>
                  </a:lnTo>
                  <a:lnTo>
                    <a:pt x="2294" y="355"/>
                  </a:lnTo>
                  <a:lnTo>
                    <a:pt x="2299" y="375"/>
                  </a:lnTo>
                  <a:lnTo>
                    <a:pt x="2305" y="395"/>
                  </a:lnTo>
                  <a:lnTo>
                    <a:pt x="2310" y="420"/>
                  </a:lnTo>
                  <a:lnTo>
                    <a:pt x="2310" y="441"/>
                  </a:lnTo>
                  <a:lnTo>
                    <a:pt x="2310" y="466"/>
                  </a:lnTo>
                  <a:lnTo>
                    <a:pt x="2310" y="491"/>
                  </a:lnTo>
                  <a:lnTo>
                    <a:pt x="2310" y="527"/>
                  </a:lnTo>
                  <a:lnTo>
                    <a:pt x="2310" y="567"/>
                  </a:lnTo>
                  <a:lnTo>
                    <a:pt x="2299" y="603"/>
                  </a:lnTo>
                  <a:lnTo>
                    <a:pt x="2294" y="638"/>
                  </a:lnTo>
                  <a:lnTo>
                    <a:pt x="2284" y="669"/>
                  </a:lnTo>
                  <a:lnTo>
                    <a:pt x="2274" y="699"/>
                  </a:lnTo>
                  <a:lnTo>
                    <a:pt x="2259" y="729"/>
                  </a:lnTo>
                  <a:lnTo>
                    <a:pt x="2239" y="760"/>
                  </a:lnTo>
                  <a:lnTo>
                    <a:pt x="2224" y="785"/>
                  </a:lnTo>
                  <a:lnTo>
                    <a:pt x="2203" y="811"/>
                  </a:lnTo>
                  <a:lnTo>
                    <a:pt x="2183" y="836"/>
                  </a:lnTo>
                  <a:lnTo>
                    <a:pt x="2158" y="856"/>
                  </a:lnTo>
                  <a:lnTo>
                    <a:pt x="2137" y="876"/>
                  </a:lnTo>
                  <a:lnTo>
                    <a:pt x="2112" y="892"/>
                  </a:lnTo>
                  <a:lnTo>
                    <a:pt x="2082" y="912"/>
                  </a:lnTo>
                  <a:lnTo>
                    <a:pt x="2056" y="927"/>
                  </a:lnTo>
                  <a:lnTo>
                    <a:pt x="2026" y="937"/>
                  </a:lnTo>
                  <a:lnTo>
                    <a:pt x="1996" y="947"/>
                  </a:lnTo>
                  <a:lnTo>
                    <a:pt x="1965" y="957"/>
                  </a:lnTo>
                  <a:lnTo>
                    <a:pt x="1940" y="968"/>
                  </a:lnTo>
                  <a:lnTo>
                    <a:pt x="1910" y="973"/>
                  </a:lnTo>
                  <a:lnTo>
                    <a:pt x="1879" y="978"/>
                  </a:lnTo>
                  <a:lnTo>
                    <a:pt x="1844" y="978"/>
                  </a:lnTo>
                  <a:lnTo>
                    <a:pt x="1813" y="978"/>
                  </a:lnTo>
                  <a:lnTo>
                    <a:pt x="1793" y="978"/>
                  </a:lnTo>
                  <a:lnTo>
                    <a:pt x="1768" y="978"/>
                  </a:lnTo>
                  <a:lnTo>
                    <a:pt x="1747" y="973"/>
                  </a:lnTo>
                  <a:lnTo>
                    <a:pt x="1717" y="968"/>
                  </a:lnTo>
                  <a:lnTo>
                    <a:pt x="1692" y="962"/>
                  </a:lnTo>
                  <a:lnTo>
                    <a:pt x="1656" y="957"/>
                  </a:lnTo>
                  <a:lnTo>
                    <a:pt x="1626" y="947"/>
                  </a:lnTo>
                  <a:lnTo>
                    <a:pt x="1590" y="937"/>
                  </a:lnTo>
                  <a:lnTo>
                    <a:pt x="1580" y="583"/>
                  </a:lnTo>
                  <a:lnTo>
                    <a:pt x="1606" y="603"/>
                  </a:lnTo>
                  <a:lnTo>
                    <a:pt x="1636" y="623"/>
                  </a:lnTo>
                  <a:lnTo>
                    <a:pt x="1661" y="638"/>
                  </a:lnTo>
                  <a:lnTo>
                    <a:pt x="1687" y="648"/>
                  </a:lnTo>
                  <a:lnTo>
                    <a:pt x="1712" y="659"/>
                  </a:lnTo>
                  <a:lnTo>
                    <a:pt x="1742" y="664"/>
                  </a:lnTo>
                  <a:lnTo>
                    <a:pt x="1768" y="669"/>
                  </a:lnTo>
                  <a:lnTo>
                    <a:pt x="1793" y="669"/>
                  </a:lnTo>
                  <a:lnTo>
                    <a:pt x="1813" y="669"/>
                  </a:lnTo>
                  <a:lnTo>
                    <a:pt x="1839" y="669"/>
                  </a:lnTo>
                  <a:lnTo>
                    <a:pt x="1854" y="664"/>
                  </a:lnTo>
                  <a:lnTo>
                    <a:pt x="1874" y="653"/>
                  </a:lnTo>
                  <a:lnTo>
                    <a:pt x="1889" y="643"/>
                  </a:lnTo>
                  <a:lnTo>
                    <a:pt x="1904" y="633"/>
                  </a:lnTo>
                  <a:lnTo>
                    <a:pt x="1920" y="618"/>
                  </a:lnTo>
                  <a:lnTo>
                    <a:pt x="1930" y="603"/>
                  </a:lnTo>
                  <a:close/>
                  <a:moveTo>
                    <a:pt x="2299" y="957"/>
                  </a:moveTo>
                  <a:lnTo>
                    <a:pt x="2299" y="15"/>
                  </a:lnTo>
                  <a:lnTo>
                    <a:pt x="2629" y="15"/>
                  </a:lnTo>
                  <a:lnTo>
                    <a:pt x="2629" y="420"/>
                  </a:lnTo>
                  <a:lnTo>
                    <a:pt x="2841" y="15"/>
                  </a:lnTo>
                  <a:lnTo>
                    <a:pt x="3226" y="15"/>
                  </a:lnTo>
                  <a:lnTo>
                    <a:pt x="2943" y="481"/>
                  </a:lnTo>
                  <a:lnTo>
                    <a:pt x="3267" y="957"/>
                  </a:lnTo>
                  <a:lnTo>
                    <a:pt x="2857" y="957"/>
                  </a:lnTo>
                  <a:lnTo>
                    <a:pt x="2629" y="562"/>
                  </a:lnTo>
                  <a:lnTo>
                    <a:pt x="2629" y="957"/>
                  </a:lnTo>
                  <a:lnTo>
                    <a:pt x="2299" y="957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3" name="Rectangle 6"/>
            <p:cNvSpPr>
              <a:spLocks noChangeArrowheads="1"/>
            </p:cNvSpPr>
            <p:nvPr/>
          </p:nvSpPr>
          <p:spPr bwMode="auto">
            <a:xfrm>
              <a:off x="325" y="242"/>
              <a:ext cx="89" cy="527"/>
            </a:xfrm>
            <a:prstGeom prst="rect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4344" name="AutoShape 7"/>
            <p:cNvSpPr>
              <a:spLocks noChangeArrowheads="1"/>
            </p:cNvSpPr>
            <p:nvPr/>
          </p:nvSpPr>
          <p:spPr bwMode="auto">
            <a:xfrm rot="-120000">
              <a:off x="365" y="178"/>
              <a:ext cx="175" cy="91"/>
            </a:xfrm>
            <a:custGeom>
              <a:avLst/>
              <a:gdLst>
                <a:gd name="T0" fmla="*/ 0 w 664"/>
                <a:gd name="T1" fmla="*/ 0 h 355"/>
                <a:gd name="T2" fmla="*/ 0 w 664"/>
                <a:gd name="T3" fmla="*/ 0 h 355"/>
                <a:gd name="T4" fmla="*/ 0 w 664"/>
                <a:gd name="T5" fmla="*/ 0 h 355"/>
                <a:gd name="T6" fmla="*/ 0 w 664"/>
                <a:gd name="T7" fmla="*/ 0 h 355"/>
                <a:gd name="T8" fmla="*/ 0 w 664"/>
                <a:gd name="T9" fmla="*/ 0 h 355"/>
                <a:gd name="T10" fmla="*/ 0 w 664"/>
                <a:gd name="T11" fmla="*/ 0 h 355"/>
                <a:gd name="T12" fmla="*/ 0 w 664"/>
                <a:gd name="T13" fmla="*/ 0 h 355"/>
                <a:gd name="T14" fmla="*/ 0 w 664"/>
                <a:gd name="T15" fmla="*/ 0 h 355"/>
                <a:gd name="T16" fmla="*/ 0 w 664"/>
                <a:gd name="T17" fmla="*/ 0 h 355"/>
                <a:gd name="T18" fmla="*/ 0 w 664"/>
                <a:gd name="T19" fmla="*/ 0 h 355"/>
                <a:gd name="T20" fmla="*/ 0 w 664"/>
                <a:gd name="T21" fmla="*/ 0 h 355"/>
                <a:gd name="T22" fmla="*/ 0 w 664"/>
                <a:gd name="T23" fmla="*/ 0 h 355"/>
                <a:gd name="T24" fmla="*/ 0 w 664"/>
                <a:gd name="T25" fmla="*/ 0 h 355"/>
                <a:gd name="T26" fmla="*/ 0 w 664"/>
                <a:gd name="T27" fmla="*/ 0 h 355"/>
                <a:gd name="T28" fmla="*/ 0 w 664"/>
                <a:gd name="T29" fmla="*/ 0 h 355"/>
                <a:gd name="T30" fmla="*/ 0 w 664"/>
                <a:gd name="T31" fmla="*/ 0 h 355"/>
                <a:gd name="T32" fmla="*/ 0 w 664"/>
                <a:gd name="T33" fmla="*/ 0 h 355"/>
                <a:gd name="T34" fmla="*/ 0 w 664"/>
                <a:gd name="T35" fmla="*/ 0 h 355"/>
                <a:gd name="T36" fmla="*/ 0 w 664"/>
                <a:gd name="T37" fmla="*/ 0 h 355"/>
                <a:gd name="T38" fmla="*/ 0 w 664"/>
                <a:gd name="T39" fmla="*/ 0 h 355"/>
                <a:gd name="T40" fmla="*/ 0 w 664"/>
                <a:gd name="T41" fmla="*/ 0 h 355"/>
                <a:gd name="T42" fmla="*/ 0 w 664"/>
                <a:gd name="T43" fmla="*/ 0 h 355"/>
                <a:gd name="T44" fmla="*/ 0 w 664"/>
                <a:gd name="T45" fmla="*/ 0 h 355"/>
                <a:gd name="T46" fmla="*/ 0 w 664"/>
                <a:gd name="T47" fmla="*/ 0 h 355"/>
                <a:gd name="T48" fmla="*/ 0 w 664"/>
                <a:gd name="T49" fmla="*/ 0 h 355"/>
                <a:gd name="T50" fmla="*/ 0 w 664"/>
                <a:gd name="T51" fmla="*/ 0 h 355"/>
                <a:gd name="T52" fmla="*/ 0 w 664"/>
                <a:gd name="T53" fmla="*/ 0 h 355"/>
                <a:gd name="T54" fmla="*/ 0 w 664"/>
                <a:gd name="T55" fmla="*/ 0 h 355"/>
                <a:gd name="T56" fmla="*/ 0 w 664"/>
                <a:gd name="T57" fmla="*/ 0 h 355"/>
                <a:gd name="T58" fmla="*/ 0 w 664"/>
                <a:gd name="T59" fmla="*/ 0 h 355"/>
                <a:gd name="T60" fmla="*/ 0 w 664"/>
                <a:gd name="T61" fmla="*/ 0 h 355"/>
                <a:gd name="T62" fmla="*/ 0 w 664"/>
                <a:gd name="T63" fmla="*/ 0 h 355"/>
                <a:gd name="T64" fmla="*/ 0 w 664"/>
                <a:gd name="T65" fmla="*/ 0 h 355"/>
                <a:gd name="T66" fmla="*/ 0 w 664"/>
                <a:gd name="T67" fmla="*/ 0 h 355"/>
                <a:gd name="T68" fmla="*/ 0 w 664"/>
                <a:gd name="T69" fmla="*/ 0 h 355"/>
                <a:gd name="T70" fmla="*/ 0 w 664"/>
                <a:gd name="T71" fmla="*/ 0 h 355"/>
                <a:gd name="T72" fmla="*/ 0 w 664"/>
                <a:gd name="T73" fmla="*/ 0 h 355"/>
                <a:gd name="T74" fmla="*/ 0 w 664"/>
                <a:gd name="T75" fmla="*/ 0 h 355"/>
                <a:gd name="T76" fmla="*/ 0 w 664"/>
                <a:gd name="T77" fmla="*/ 0 h 355"/>
                <a:gd name="T78" fmla="*/ 0 w 664"/>
                <a:gd name="T79" fmla="*/ 0 h 355"/>
                <a:gd name="T80" fmla="*/ 0 w 664"/>
                <a:gd name="T81" fmla="*/ 0 h 35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64"/>
                <a:gd name="T124" fmla="*/ 0 h 355"/>
                <a:gd name="T125" fmla="*/ 664 w 664"/>
                <a:gd name="T126" fmla="*/ 355 h 35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64" h="355">
                  <a:moveTo>
                    <a:pt x="249" y="0"/>
                  </a:moveTo>
                  <a:lnTo>
                    <a:pt x="208" y="0"/>
                  </a:lnTo>
                  <a:lnTo>
                    <a:pt x="173" y="16"/>
                  </a:lnTo>
                  <a:lnTo>
                    <a:pt x="142" y="31"/>
                  </a:lnTo>
                  <a:lnTo>
                    <a:pt x="117" y="46"/>
                  </a:lnTo>
                  <a:lnTo>
                    <a:pt x="92" y="56"/>
                  </a:lnTo>
                  <a:lnTo>
                    <a:pt x="66" y="66"/>
                  </a:lnTo>
                  <a:lnTo>
                    <a:pt x="36" y="66"/>
                  </a:lnTo>
                  <a:lnTo>
                    <a:pt x="0" y="61"/>
                  </a:lnTo>
                  <a:lnTo>
                    <a:pt x="5" y="66"/>
                  </a:lnTo>
                  <a:lnTo>
                    <a:pt x="11" y="76"/>
                  </a:lnTo>
                  <a:lnTo>
                    <a:pt x="21" y="86"/>
                  </a:lnTo>
                  <a:lnTo>
                    <a:pt x="31" y="92"/>
                  </a:lnTo>
                  <a:lnTo>
                    <a:pt x="46" y="97"/>
                  </a:lnTo>
                  <a:lnTo>
                    <a:pt x="56" y="102"/>
                  </a:lnTo>
                  <a:lnTo>
                    <a:pt x="71" y="107"/>
                  </a:lnTo>
                  <a:lnTo>
                    <a:pt x="87" y="102"/>
                  </a:lnTo>
                  <a:lnTo>
                    <a:pt x="97" y="81"/>
                  </a:lnTo>
                  <a:lnTo>
                    <a:pt x="112" y="97"/>
                  </a:lnTo>
                  <a:lnTo>
                    <a:pt x="142" y="61"/>
                  </a:lnTo>
                  <a:lnTo>
                    <a:pt x="147" y="81"/>
                  </a:lnTo>
                  <a:lnTo>
                    <a:pt x="173" y="76"/>
                  </a:lnTo>
                  <a:lnTo>
                    <a:pt x="178" y="51"/>
                  </a:lnTo>
                  <a:lnTo>
                    <a:pt x="193" y="66"/>
                  </a:lnTo>
                  <a:lnTo>
                    <a:pt x="218" y="31"/>
                  </a:lnTo>
                  <a:lnTo>
                    <a:pt x="223" y="41"/>
                  </a:lnTo>
                  <a:lnTo>
                    <a:pt x="233" y="51"/>
                  </a:lnTo>
                  <a:lnTo>
                    <a:pt x="243" y="56"/>
                  </a:lnTo>
                  <a:lnTo>
                    <a:pt x="249" y="66"/>
                  </a:lnTo>
                  <a:lnTo>
                    <a:pt x="259" y="71"/>
                  </a:lnTo>
                  <a:lnTo>
                    <a:pt x="269" y="81"/>
                  </a:lnTo>
                  <a:lnTo>
                    <a:pt x="274" y="86"/>
                  </a:lnTo>
                  <a:lnTo>
                    <a:pt x="279" y="102"/>
                  </a:lnTo>
                  <a:lnTo>
                    <a:pt x="289" y="132"/>
                  </a:lnTo>
                  <a:lnTo>
                    <a:pt x="304" y="167"/>
                  </a:lnTo>
                  <a:lnTo>
                    <a:pt x="319" y="213"/>
                  </a:lnTo>
                  <a:lnTo>
                    <a:pt x="340" y="254"/>
                  </a:lnTo>
                  <a:lnTo>
                    <a:pt x="355" y="274"/>
                  </a:lnTo>
                  <a:lnTo>
                    <a:pt x="370" y="294"/>
                  </a:lnTo>
                  <a:lnTo>
                    <a:pt x="385" y="309"/>
                  </a:lnTo>
                  <a:lnTo>
                    <a:pt x="400" y="325"/>
                  </a:lnTo>
                  <a:lnTo>
                    <a:pt x="426" y="340"/>
                  </a:lnTo>
                  <a:lnTo>
                    <a:pt x="446" y="350"/>
                  </a:lnTo>
                  <a:lnTo>
                    <a:pt x="471" y="355"/>
                  </a:lnTo>
                  <a:lnTo>
                    <a:pt x="502" y="355"/>
                  </a:lnTo>
                  <a:lnTo>
                    <a:pt x="507" y="269"/>
                  </a:lnTo>
                  <a:lnTo>
                    <a:pt x="527" y="355"/>
                  </a:lnTo>
                  <a:lnTo>
                    <a:pt x="547" y="350"/>
                  </a:lnTo>
                  <a:lnTo>
                    <a:pt x="557" y="269"/>
                  </a:lnTo>
                  <a:lnTo>
                    <a:pt x="578" y="345"/>
                  </a:lnTo>
                  <a:lnTo>
                    <a:pt x="598" y="238"/>
                  </a:lnTo>
                  <a:lnTo>
                    <a:pt x="623" y="319"/>
                  </a:lnTo>
                  <a:lnTo>
                    <a:pt x="639" y="243"/>
                  </a:lnTo>
                  <a:lnTo>
                    <a:pt x="654" y="294"/>
                  </a:lnTo>
                  <a:lnTo>
                    <a:pt x="654" y="269"/>
                  </a:lnTo>
                  <a:lnTo>
                    <a:pt x="659" y="238"/>
                  </a:lnTo>
                  <a:lnTo>
                    <a:pt x="659" y="208"/>
                  </a:lnTo>
                  <a:lnTo>
                    <a:pt x="664" y="173"/>
                  </a:lnTo>
                  <a:lnTo>
                    <a:pt x="664" y="137"/>
                  </a:lnTo>
                  <a:lnTo>
                    <a:pt x="664" y="107"/>
                  </a:lnTo>
                  <a:lnTo>
                    <a:pt x="664" y="76"/>
                  </a:lnTo>
                  <a:lnTo>
                    <a:pt x="659" y="51"/>
                  </a:lnTo>
                  <a:lnTo>
                    <a:pt x="639" y="76"/>
                  </a:lnTo>
                  <a:lnTo>
                    <a:pt x="613" y="97"/>
                  </a:lnTo>
                  <a:lnTo>
                    <a:pt x="593" y="112"/>
                  </a:lnTo>
                  <a:lnTo>
                    <a:pt x="573" y="127"/>
                  </a:lnTo>
                  <a:lnTo>
                    <a:pt x="552" y="137"/>
                  </a:lnTo>
                  <a:lnTo>
                    <a:pt x="532" y="142"/>
                  </a:lnTo>
                  <a:lnTo>
                    <a:pt x="512" y="147"/>
                  </a:lnTo>
                  <a:lnTo>
                    <a:pt x="492" y="152"/>
                  </a:lnTo>
                  <a:lnTo>
                    <a:pt x="476" y="147"/>
                  </a:lnTo>
                  <a:lnTo>
                    <a:pt x="461" y="142"/>
                  </a:lnTo>
                  <a:lnTo>
                    <a:pt x="446" y="137"/>
                  </a:lnTo>
                  <a:lnTo>
                    <a:pt x="436" y="127"/>
                  </a:lnTo>
                  <a:lnTo>
                    <a:pt x="416" y="102"/>
                  </a:lnTo>
                  <a:lnTo>
                    <a:pt x="395" y="76"/>
                  </a:lnTo>
                  <a:lnTo>
                    <a:pt x="375" y="46"/>
                  </a:lnTo>
                  <a:lnTo>
                    <a:pt x="345" y="21"/>
                  </a:lnTo>
                  <a:lnTo>
                    <a:pt x="330" y="10"/>
                  </a:lnTo>
                  <a:lnTo>
                    <a:pt x="304" y="5"/>
                  </a:lnTo>
                  <a:lnTo>
                    <a:pt x="279" y="0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3" y="928670"/>
          <a:ext cx="8807183" cy="5286412"/>
        </p:xfrm>
        <a:graphic>
          <a:graphicData uri="http://schemas.openxmlformats.org/drawingml/2006/table">
            <a:tbl>
              <a:tblPr/>
              <a:tblGrid>
                <a:gridCol w="1728859"/>
                <a:gridCol w="1174584"/>
                <a:gridCol w="1187876"/>
                <a:gridCol w="1187876"/>
                <a:gridCol w="935910"/>
                <a:gridCol w="926299"/>
                <a:gridCol w="716775"/>
                <a:gridCol w="949004"/>
              </a:tblGrid>
              <a:tr h="704855"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категории потребителей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37" marR="58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Тарифы ГКП «КТЭК» </a:t>
                      </a:r>
                      <a:r>
                        <a:rPr lang="ru-RU" sz="15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без НДС</a:t>
                      </a:r>
                    </a:p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</a:t>
                      </a:r>
                      <a:r>
                        <a:rPr lang="ru-RU" sz="15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тенге/Гкал)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37" marR="58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Тариф  с 01.01.24г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37" marR="5833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отклонение тарифа с 01.01.24г. к  01.08.23г.,%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37" marR="5833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Для сравнения тариф с 01.09.2018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37" marR="5833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17621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</a:t>
                      </a:r>
                      <a:r>
                        <a:rPr lang="ru-RU" sz="1500" b="1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01.01.23г. утвержденный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37" marR="58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b="1" i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01.02.23г</a:t>
                      </a:r>
                      <a:r>
                        <a:rPr lang="ru-RU" sz="15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компенсирующий тариф</a:t>
                      </a:r>
                      <a:endParaRPr lang="ru-RU" sz="15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37" marR="58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</a:t>
                      </a:r>
                      <a:r>
                        <a:rPr lang="ru-RU" sz="1500" b="1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01.08.23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ЧРМ рост цены на газ и повышение</a:t>
                      </a:r>
                      <a:r>
                        <a:rPr lang="ru-RU" sz="1500" b="1" i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i="1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з.платы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37" marR="58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отклонение тарифа с 01.08.23г. к  01.01.23г.,%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37" marR="5833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4855"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Среднеотпускной</a:t>
                      </a:r>
                      <a:r>
                        <a:rPr lang="ru-RU" sz="15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тариф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37" marR="58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7 508,84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37" marR="58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7004,84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37" marR="58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7619,17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37" marR="58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101,5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37" marR="58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8  367,51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37" marR="58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109,8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37" marR="58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6844,13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37" marR="58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855"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том числе: </a:t>
                      </a:r>
                      <a:r>
                        <a:rPr lang="ru-RU" sz="15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население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37" marR="58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4 025,87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37" marR="58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</a:t>
                      </a:r>
                      <a:r>
                        <a:rPr lang="ru-RU" sz="1500" b="1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932,07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37" marR="58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4 325,28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37" marR="58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107,4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37" marR="58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4 714,55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37" marR="58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109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37" marR="58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4670,70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37" marR="58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855"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прочие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37" marR="58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12 013,97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37" marR="58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</a:t>
                      </a:r>
                      <a:r>
                        <a:rPr lang="ru-RU" sz="1500" b="1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734,04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37" marR="58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13 969,41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37" marR="58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116,3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37" marR="58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15 225,44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37" marR="58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109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37" marR="58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11217,48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37" marR="58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855"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бюджет: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37" marR="58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18 879,00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37" marR="58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18 437,50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37" marR="58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18 437,50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37" marR="58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97,7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37" marR="58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20 611,88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37" marR="58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111,8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37" marR="58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13 473,53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37" marR="583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475656"/>
            <a:ext cx="7721852" cy="460709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10028" cy="1143000"/>
          </a:xfr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</a:t>
            </a:r>
            <a:b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тарифной сметы на регулируемую услугу по производству, передаче, распределению и снабжению тепловой энергией за 2023 год</a:t>
            </a:r>
            <a:b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907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417638"/>
            <a:ext cx="7632848" cy="458946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274638"/>
            <a:ext cx="7632848" cy="1143000"/>
          </a:xfr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>
            <a:noAutofit/>
          </a:bodyPr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</a:t>
            </a:r>
            <a:b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тарифной сметы на регулируемую услугу по производству, передаче, распределению и снабжению тепловой энергией за 2023 год</a:t>
            </a:r>
            <a:b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1703611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4588</TotalTime>
  <Words>2708</Words>
  <Application>Microsoft Office PowerPoint</Application>
  <PresentationFormat>Экран (4:3)</PresentationFormat>
  <Paragraphs>946</Paragraphs>
  <Slides>30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1" baseType="lpstr">
      <vt:lpstr>SimSun</vt:lpstr>
      <vt:lpstr>Arial</vt:lpstr>
      <vt:lpstr>Arial Cyr</vt:lpstr>
      <vt:lpstr>Calibri</vt:lpstr>
      <vt:lpstr>font299</vt:lpstr>
      <vt:lpstr>Lucida Sans Unicode</vt:lpstr>
      <vt:lpstr>Times New Roman</vt:lpstr>
      <vt:lpstr>Verdana</vt:lpstr>
      <vt:lpstr>Wingdings 2</vt:lpstr>
      <vt:lpstr>Wingdings 3</vt:lpstr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Ценовая (тарифная) политика  за 2023год </vt:lpstr>
      <vt:lpstr>Исполнение тарифной сметы на регулируемую услугу по производству, передаче, распределению и снабжению тепловой энергией за 2023 год </vt:lpstr>
      <vt:lpstr>Исполнение тарифной сметы на регулируемую услугу по производству, передаче, распределению и снабжению тепловой энергией за 2023 год </vt:lpstr>
      <vt:lpstr>Исполнение тарифной сметы на регулируемую услугу по производству, передаче, распределению и снабжению тепловой энергией за 2023 год </vt:lpstr>
      <vt:lpstr>Структура сметы затрат на производство тепловой энергии  по ГКП "КТЭК« на 2024г.   </vt:lpstr>
      <vt:lpstr>Информация о доходах и расходах за 2023год</vt:lpstr>
      <vt:lpstr>Расшифровка дебиторской задолженности</vt:lpstr>
      <vt:lpstr>Презентация PowerPoint</vt:lpstr>
      <vt:lpstr>Расшифровка кредиторской задолженности</vt:lpstr>
      <vt:lpstr> Показатели работы по взысканию задолженности  за  2022-2023 годы  </vt:lpstr>
      <vt:lpstr>  Объемы регулируемых услуг, оказанных  за 2021-2023 годы  </vt:lpstr>
      <vt:lpstr>  СТРУКТУРА 
потребителей тепловой энергии 
по ГКП "Костанайская теплоэнергетическая компания" 
 за 2023 год </vt:lpstr>
      <vt:lpstr>Количество абонентов, пользующихся теплоснабжением за период  2019-2023 гг.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исполнении ГКП «КТЭК» обязательств в рамках  инвестиционной программы  и тарифной сметы  за 2021 год</dc:title>
  <dc:creator>inj-pto</dc:creator>
  <cp:lastModifiedBy>Plan03</cp:lastModifiedBy>
  <cp:revision>460</cp:revision>
  <dcterms:created xsi:type="dcterms:W3CDTF">2022-08-08T09:18:47Z</dcterms:created>
  <dcterms:modified xsi:type="dcterms:W3CDTF">2024-04-04T05:21:25Z</dcterms:modified>
</cp:coreProperties>
</file>