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notesMasterIdLst>
    <p:notesMasterId r:id="rId19"/>
  </p:notesMasterIdLst>
  <p:sldIdLst>
    <p:sldId id="334" r:id="rId2"/>
    <p:sldId id="337" r:id="rId3"/>
    <p:sldId id="338" r:id="rId4"/>
    <p:sldId id="357" r:id="rId5"/>
    <p:sldId id="339" r:id="rId6"/>
    <p:sldId id="363" r:id="rId7"/>
    <p:sldId id="364" r:id="rId8"/>
    <p:sldId id="365" r:id="rId9"/>
    <p:sldId id="366" r:id="rId10"/>
    <p:sldId id="367" r:id="rId11"/>
    <p:sldId id="368" r:id="rId12"/>
    <p:sldId id="349" r:id="rId13"/>
    <p:sldId id="353" r:id="rId14"/>
    <p:sldId id="354" r:id="rId15"/>
    <p:sldId id="355" r:id="rId16"/>
    <p:sldId id="356" r:id="rId17"/>
    <p:sldId id="322" r:id="rId18"/>
  </p:sldIdLst>
  <p:sldSz cx="28803600" cy="16202025"/>
  <p:notesSz cx="9750425" cy="68548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8624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72481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5872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344962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4312029" algn="l" defTabSz="172481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5174434" algn="l" defTabSz="172481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6036843" algn="l" defTabSz="172481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6899249" algn="l" defTabSz="172481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A5C6609-8F4B-4113-A6B0-99AE1A7364BF}">
          <p14:sldIdLst>
            <p14:sldId id="334"/>
            <p14:sldId id="337"/>
            <p14:sldId id="338"/>
            <p14:sldId id="357"/>
            <p14:sldId id="339"/>
            <p14:sldId id="363"/>
            <p14:sldId id="364"/>
            <p14:sldId id="365"/>
            <p14:sldId id="366"/>
            <p14:sldId id="367"/>
            <p14:sldId id="368"/>
            <p14:sldId id="349"/>
            <p14:sldId id="353"/>
            <p14:sldId id="354"/>
            <p14:sldId id="355"/>
            <p14:sldId id="356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103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9933"/>
    <a:srgbClr val="CCCCFF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7" autoAdjust="0"/>
    <p:restoredTop sz="85990" autoAdjust="0"/>
  </p:normalViewPr>
  <p:slideViewPr>
    <p:cSldViewPr>
      <p:cViewPr varScale="1">
        <p:scale>
          <a:sx n="33" d="100"/>
          <a:sy n="33" d="100"/>
        </p:scale>
        <p:origin x="542" y="-5"/>
      </p:cViewPr>
      <p:guideLst>
        <p:guide orient="horz" pos="5103"/>
        <p:guide pos="9072"/>
      </p:guideLst>
    </p:cSldViewPr>
  </p:slideViewPr>
  <p:outlineViewPr>
    <p:cViewPr>
      <p:scale>
        <a:sx n="33" d="100"/>
        <a:sy n="33" d="100"/>
      </p:scale>
      <p:origin x="0" y="16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169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24884" cy="342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23284" y="0"/>
            <a:ext cx="4224884" cy="342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864722D-467C-4BBA-B08C-D491BA80171A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90800" y="514350"/>
            <a:ext cx="4568825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5495" y="3255540"/>
            <a:ext cx="7799437" cy="308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1080"/>
            <a:ext cx="4224884" cy="342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23284" y="6511080"/>
            <a:ext cx="4224884" cy="34263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8D0F61-60E3-47AC-887A-23EEDF5BC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8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62405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724812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587217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449623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312029" algn="l" defTabSz="17248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174434" algn="l" defTabSz="17248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6036843" algn="l" defTabSz="17248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899249" algn="l" defTabSz="17248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D0F61-60E3-47AC-887A-23EEDF5BCAB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5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D0F61-60E3-47AC-887A-23EEDF5BCAB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5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D0F61-60E3-47AC-887A-23EEDF5BCAB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9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680210" y="3240405"/>
            <a:ext cx="24732691" cy="4320540"/>
          </a:xfrm>
          <a:ln>
            <a:noFill/>
          </a:ln>
        </p:spPr>
        <p:txBody>
          <a:bodyPr vert="horz" tIns="0" rIns="5143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15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680210" y="7627416"/>
            <a:ext cx="24742292" cy="4140518"/>
          </a:xfrm>
        </p:spPr>
        <p:txBody>
          <a:bodyPr lIns="0" rIns="51435"/>
          <a:lstStyle>
            <a:lvl1pPr marL="0" marR="128588" indent="0" algn="r">
              <a:buNone/>
              <a:defRPr>
                <a:solidFill>
                  <a:schemeClr val="tx1"/>
                </a:solidFill>
              </a:defRPr>
            </a:lvl1pPr>
            <a:lvl2pPr marL="1285875" indent="0" algn="ctr">
              <a:buNone/>
            </a:lvl2pPr>
            <a:lvl3pPr marL="2571750" indent="0" algn="ctr">
              <a:buNone/>
            </a:lvl3pPr>
            <a:lvl4pPr marL="3857625" indent="0" algn="ctr">
              <a:buNone/>
            </a:lvl4pPr>
            <a:lvl5pPr marL="5143500" indent="0" algn="ctr">
              <a:buNone/>
            </a:lvl5pPr>
            <a:lvl6pPr marL="6429375" indent="0" algn="ctr">
              <a:buNone/>
            </a:lvl6pPr>
            <a:lvl7pPr marL="7715250" indent="0" algn="ctr">
              <a:buNone/>
            </a:lvl7pPr>
            <a:lvl8pPr marL="9001125" indent="0" algn="ctr">
              <a:buNone/>
            </a:lvl8pPr>
            <a:lvl9pPr marL="102870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21A7B-5C6C-4123-B31B-F4FB83D768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0ADDB-4CF5-46CA-B911-D55064F30B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882610" y="2160274"/>
            <a:ext cx="6480810" cy="1231279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0180" y="2160274"/>
            <a:ext cx="18962370" cy="1231279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34E57-32CB-440C-9917-907E174122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D02A5-F6A7-44F0-9812-1871892B2A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609" y="3110789"/>
            <a:ext cx="24483060" cy="321880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15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0609" y="6389769"/>
            <a:ext cx="24483060" cy="3566695"/>
          </a:xfrm>
        </p:spPr>
        <p:txBody>
          <a:bodyPr lIns="128588" rIns="128588" anchor="t"/>
          <a:lstStyle>
            <a:lvl1pPr marL="0" indent="0">
              <a:buNone/>
              <a:defRPr sz="6200">
                <a:solidFill>
                  <a:schemeClr val="tx1"/>
                </a:solidFill>
              </a:defRPr>
            </a:lvl1pPr>
            <a:lvl2pPr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7BB4-902A-4CA5-AEEB-A13A88DE6A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80" y="1663408"/>
            <a:ext cx="25923240" cy="270033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0180" y="4536201"/>
            <a:ext cx="12721590" cy="10477310"/>
          </a:xfrm>
        </p:spPr>
        <p:txBody>
          <a:bodyPr/>
          <a:lstStyle>
            <a:lvl1pPr>
              <a:defRPr sz="7300"/>
            </a:lvl1pPr>
            <a:lvl2pPr>
              <a:defRPr sz="6800"/>
            </a:lvl2pPr>
            <a:lvl3pPr>
              <a:defRPr sz="5600"/>
            </a:lvl3pPr>
            <a:lvl4pPr>
              <a:defRPr sz="5100"/>
            </a:lvl4pPr>
            <a:lvl5pPr>
              <a:defRPr sz="5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641830" y="4536201"/>
            <a:ext cx="12721590" cy="10477310"/>
          </a:xfrm>
        </p:spPr>
        <p:txBody>
          <a:bodyPr/>
          <a:lstStyle>
            <a:lvl1pPr>
              <a:defRPr sz="7300"/>
            </a:lvl1pPr>
            <a:lvl2pPr>
              <a:defRPr sz="6800"/>
            </a:lvl2pPr>
            <a:lvl3pPr>
              <a:defRPr sz="5600"/>
            </a:lvl3pPr>
            <a:lvl4pPr>
              <a:defRPr sz="5100"/>
            </a:lvl4pPr>
            <a:lvl5pPr>
              <a:defRPr sz="5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DB78D-579B-4E6B-B2E2-4A01B6953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80" y="1663408"/>
            <a:ext cx="25923240" cy="2700338"/>
          </a:xfrm>
        </p:spPr>
        <p:txBody>
          <a:bodyPr tIns="128588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180" y="4383023"/>
            <a:ext cx="12726592" cy="1557719"/>
          </a:xfrm>
        </p:spPr>
        <p:txBody>
          <a:bodyPr lIns="128588" tIns="0" rIns="128588" bIns="0" anchor="ctr">
            <a:noAutofit/>
          </a:bodyPr>
          <a:lstStyle>
            <a:lvl1pPr marL="0" indent="0">
              <a:buNone/>
              <a:defRPr sz="6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5600" b="1"/>
            </a:lvl2pPr>
            <a:lvl3pPr>
              <a:buNone/>
              <a:defRPr sz="5100" b="1"/>
            </a:lvl3pPr>
            <a:lvl4pPr>
              <a:buNone/>
              <a:defRPr sz="4500" b="1"/>
            </a:lvl4pPr>
            <a:lvl5pPr>
              <a:buNone/>
              <a:defRPr sz="45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4631830" y="4393677"/>
            <a:ext cx="12731591" cy="1547067"/>
          </a:xfrm>
        </p:spPr>
        <p:txBody>
          <a:bodyPr lIns="128588" tIns="0" rIns="128588" bIns="0" anchor="ctr"/>
          <a:lstStyle>
            <a:lvl1pPr marL="0" indent="0">
              <a:buNone/>
              <a:defRPr sz="6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5600" b="1"/>
            </a:lvl2pPr>
            <a:lvl3pPr>
              <a:buNone/>
              <a:defRPr sz="5100" b="1"/>
            </a:lvl3pPr>
            <a:lvl4pPr>
              <a:buNone/>
              <a:defRPr sz="4500" b="1"/>
            </a:lvl4pPr>
            <a:lvl5pPr>
              <a:buNone/>
              <a:defRPr sz="45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440180" y="5940742"/>
            <a:ext cx="12726592" cy="9085514"/>
          </a:xfrm>
        </p:spPr>
        <p:txBody>
          <a:bodyPr tIns="0"/>
          <a:lstStyle>
            <a:lvl1pPr>
              <a:defRPr sz="6200"/>
            </a:lvl1pPr>
            <a:lvl2pPr>
              <a:defRPr sz="5600"/>
            </a:lvl2pPr>
            <a:lvl3pPr>
              <a:defRPr sz="5100"/>
            </a:lvl3pPr>
            <a:lvl4pPr>
              <a:defRPr sz="4500"/>
            </a:lvl4pPr>
            <a:lvl5pPr>
              <a:defRPr sz="4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4631830" y="5940742"/>
            <a:ext cx="12731591" cy="9085514"/>
          </a:xfrm>
        </p:spPr>
        <p:txBody>
          <a:bodyPr tIns="0"/>
          <a:lstStyle>
            <a:lvl1pPr>
              <a:defRPr sz="6200"/>
            </a:lvl1pPr>
            <a:lvl2pPr>
              <a:defRPr sz="5600"/>
            </a:lvl2pPr>
            <a:lvl3pPr>
              <a:defRPr sz="5100"/>
            </a:lvl3pPr>
            <a:lvl4pPr>
              <a:defRPr sz="4500"/>
            </a:lvl4pPr>
            <a:lvl5pPr>
              <a:defRPr sz="4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E1E0C-4EC7-41FC-B400-4D98FA5E5F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80" y="1663408"/>
            <a:ext cx="26163270" cy="2700338"/>
          </a:xfrm>
        </p:spPr>
        <p:txBody>
          <a:bodyPr vert="horz" tIns="1285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4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DEFD2-C338-4EC5-8181-9A9DEA2A5E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C6725-5A31-49B5-AB3C-B99ACAB7B8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270" y="1215157"/>
            <a:ext cx="8641080" cy="274534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7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60270" y="3960495"/>
            <a:ext cx="8641080" cy="10801350"/>
          </a:xfrm>
        </p:spPr>
        <p:txBody>
          <a:bodyPr lIns="51435" rIns="51435"/>
          <a:lstStyle>
            <a:lvl1pPr marL="0" indent="0" algn="l">
              <a:buNone/>
              <a:defRPr sz="3900"/>
            </a:lvl1pPr>
            <a:lvl2pPr indent="0" algn="l">
              <a:buNone/>
              <a:defRPr sz="3400"/>
            </a:lvl2pPr>
            <a:lvl3pPr indent="0" algn="l">
              <a:buNone/>
              <a:defRPr sz="2800"/>
            </a:lvl3pPr>
            <a:lvl4pPr indent="0" algn="l">
              <a:buNone/>
              <a:defRPr sz="2500"/>
            </a:lvl4pPr>
            <a:lvl5pPr indent="0" algn="l">
              <a:buNone/>
              <a:defRPr sz="2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261407" y="3960495"/>
            <a:ext cx="16102013" cy="10801350"/>
          </a:xfrm>
        </p:spPr>
        <p:txBody>
          <a:bodyPr tIns="0"/>
          <a:lstStyle>
            <a:lvl1pPr>
              <a:defRPr sz="7900"/>
            </a:lvl1pPr>
            <a:lvl2pPr>
              <a:defRPr sz="7300"/>
            </a:lvl2pPr>
            <a:lvl3pPr>
              <a:defRPr sz="6800"/>
            </a:lvl3pPr>
            <a:lvl4pPr>
              <a:defRPr sz="5600"/>
            </a:lvl4pPr>
            <a:lvl5pPr>
              <a:defRPr sz="5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15A22-FC1B-4484-BC33-2016E9984D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9972122" y="2617832"/>
            <a:ext cx="16562070" cy="972121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175" tIns="128588" rIns="257175" bIns="12858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25213022" y="12662454"/>
            <a:ext cx="489661" cy="36724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175" tIns="128588" rIns="257175" bIns="12858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0" y="2780654"/>
            <a:ext cx="6970471" cy="3738942"/>
          </a:xfrm>
        </p:spPr>
        <p:txBody>
          <a:bodyPr vert="horz" lIns="128588" tIns="128588" rIns="128588" bIns="128588" anchor="b"/>
          <a:lstStyle>
            <a:lvl1pPr algn="l">
              <a:buNone/>
              <a:defRPr sz="56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0240" y="6683004"/>
            <a:ext cx="6960870" cy="5148644"/>
          </a:xfrm>
        </p:spPr>
        <p:txBody>
          <a:bodyPr lIns="180023" rIns="128588" bIns="128588" anchor="t"/>
          <a:lstStyle>
            <a:lvl1pPr marL="0" indent="0" algn="l">
              <a:spcBef>
                <a:spcPts val="703"/>
              </a:spcBef>
              <a:buFontTx/>
              <a:buNone/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5443180" y="15016878"/>
            <a:ext cx="1920240" cy="862608"/>
          </a:xfrm>
        </p:spPr>
        <p:txBody>
          <a:bodyPr/>
          <a:lstStyle/>
          <a:p>
            <a:pPr>
              <a:defRPr/>
            </a:pPr>
            <a:fld id="{CDD20CB2-06BE-4E39-8DD3-A959AE40B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10980248" y="2833859"/>
            <a:ext cx="14545818" cy="928916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90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30004" y="13741717"/>
            <a:ext cx="28863608" cy="24603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75" tIns="128588" rIns="257175" bIns="12858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13801725" y="14694338"/>
            <a:ext cx="15001875" cy="15076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75" tIns="128588" rIns="257175" bIns="12858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30004" y="-16878"/>
            <a:ext cx="28863608" cy="24603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75" tIns="128588" rIns="257175" bIns="12858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13801725" y="-16876"/>
            <a:ext cx="15001875" cy="15076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75" tIns="128588" rIns="257175" bIns="12858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40180" y="1663408"/>
            <a:ext cx="25923240" cy="2700338"/>
          </a:xfrm>
          <a:prstGeom prst="rect">
            <a:avLst/>
          </a:prstGeom>
        </p:spPr>
        <p:txBody>
          <a:bodyPr vert="horz" lIns="0" tIns="128588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440180" y="4572572"/>
            <a:ext cx="25923240" cy="10369296"/>
          </a:xfrm>
          <a:prstGeom prst="rect">
            <a:avLst/>
          </a:prstGeom>
        </p:spPr>
        <p:txBody>
          <a:bodyPr vert="horz" lIns="257175" tIns="128588" rIns="257175" bIns="12858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440180" y="15016878"/>
            <a:ext cx="6720840" cy="8626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3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8401050" y="15016878"/>
            <a:ext cx="10561320" cy="8626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3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24963120" y="15016878"/>
            <a:ext cx="2400300" cy="86260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3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BF0D0B7-4FEC-4EE4-A4CF-683D19A6E7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59903" y="478189"/>
            <a:ext cx="28918726" cy="153379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14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771525" indent="-77152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225" indent="-69437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2571750" indent="-69437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3343275" indent="-59150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59150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4886325" indent="-59150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675" indent="-51435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4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514350" algn="l" rtl="0" eaLnBrk="1" latinLnBrk="0" hangingPunct="1">
        <a:spcBef>
          <a:spcPct val="20000"/>
        </a:spcBef>
        <a:buClr>
          <a:schemeClr val="tx2"/>
        </a:buClr>
        <a:buChar char="•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6943725" indent="-51435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3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857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4293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715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90011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0287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Microsoft_Excel1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 ДОКЛАДУ 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03600" cy="162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70609" y="1764309"/>
            <a:ext cx="24483060" cy="58326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ГКП «</a:t>
            </a:r>
            <a:r>
              <a:rPr lang="ru-RU" dirty="0" err="1" smtClean="0">
                <a:solidFill>
                  <a:schemeClr val="bg1"/>
                </a:solidFill>
              </a:rPr>
              <a:t>Костанайская</a:t>
            </a:r>
            <a:r>
              <a:rPr lang="ru-RU" dirty="0" smtClean="0">
                <a:solidFill>
                  <a:schemeClr val="bg1"/>
                </a:solidFill>
              </a:rPr>
              <a:t> теплоэнергетическая компания» акимата города </a:t>
            </a:r>
            <a:r>
              <a:rPr lang="ru-RU" dirty="0" err="1" smtClean="0">
                <a:solidFill>
                  <a:schemeClr val="bg1"/>
                </a:solidFill>
              </a:rPr>
              <a:t>Костаная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Отчет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б исполнении утвержденной тарифной сметы и утвержденной инвестиционной программы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а 2021 год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649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971456" y="1814468"/>
            <a:ext cx="26877650" cy="1928826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ru-RU" sz="14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Строительство теплосети к зданиям на территории </a:t>
            </a:r>
            <a:r>
              <a:rPr lang="ru-RU" sz="141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Костанайского</a:t>
            </a:r>
            <a:r>
              <a:rPr lang="ru-RU" sz="14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аэропорта в г. </a:t>
            </a:r>
            <a:r>
              <a:rPr lang="ru-RU" sz="141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Костанае</a:t>
            </a:r>
            <a:endParaRPr lang="ru-RU" sz="141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6259188" y="4314798"/>
            <a:ext cx="12001584" cy="957269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just" eaLnBrk="1" fontAlgn="auto" hangingPunct="1">
              <a:spcAft>
                <a:spcPts val="0"/>
              </a:spcAft>
            </a:pP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План: </a:t>
            </a:r>
            <a:r>
              <a:rPr lang="ru-RU" sz="6000" b="1" dirty="0" smtClean="0">
                <a:latin typeface="Constantia" pitchFamily="18" charset="0"/>
              </a:rPr>
              <a:t>8,666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Факт: </a:t>
            </a:r>
            <a:r>
              <a:rPr lang="ru-RU" sz="6000" b="1" dirty="0" smtClean="0">
                <a:latin typeface="Constantia" pitchFamily="18" charset="0"/>
              </a:rPr>
              <a:t>53,284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Отклонение: </a:t>
            </a:r>
            <a:r>
              <a:rPr lang="ru-RU" sz="6000" b="1" dirty="0" smtClean="0">
                <a:latin typeface="Constantia" pitchFamily="18" charset="0"/>
                <a:ea typeface="+mj-ea"/>
                <a:cs typeface="+mj-cs"/>
              </a:rPr>
              <a:t>+44,618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b="1" u="sng" dirty="0" smtClean="0">
                <a:latin typeface="Constantia" pitchFamily="18" charset="0"/>
                <a:ea typeface="+mj-ea"/>
                <a:cs typeface="+mj-cs"/>
              </a:rPr>
              <a:t>Эффект от реализации:</a:t>
            </a: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kern="50" dirty="0" smtClean="0">
                <a:latin typeface="Constantia" pitchFamily="18" charset="0"/>
                <a:ea typeface="Lucida Sans Unicode"/>
              </a:rPr>
              <a:t>Снижение нормативных потерь с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17,83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% до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17,79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%, экономия по тепловой энергии с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1 659,29 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Гкал до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453,19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 Гкал</a:t>
            </a: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</a:endParaRPr>
          </a:p>
        </p:txBody>
      </p:sp>
      <p:pic>
        <p:nvPicPr>
          <p:cNvPr id="30722" name="Picture 2" descr="C:\Users\inj-pto\Desktop\Мои документы\Юлия\Инвестпрограмма\2021\Фото\Аэропорт\объ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646" y="4386236"/>
            <a:ext cx="14537555" cy="9834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550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41" y="900213"/>
            <a:ext cx="27867096" cy="150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2531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40" y="1764308"/>
            <a:ext cx="24698744" cy="137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36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08" y="2916436"/>
            <a:ext cx="21746416" cy="1029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76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544" y="2808424"/>
            <a:ext cx="23114568" cy="116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1206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84" y="2124348"/>
            <a:ext cx="22754528" cy="120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99073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544" y="2412380"/>
            <a:ext cx="23114568" cy="120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5317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415" y="3671717"/>
            <a:ext cx="24482721" cy="10189936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3" y="1064031"/>
            <a:ext cx="27363422" cy="1387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41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751600"/>
              </p:ext>
            </p:extLst>
          </p:nvPr>
        </p:nvGraphicFramePr>
        <p:xfrm>
          <a:off x="2520480" y="1620292"/>
          <a:ext cx="22682520" cy="1418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Лист" r:id="rId4" imgW="5638863" imgH="5654016" progId="Excel.Sheet.12">
                  <p:embed/>
                </p:oleObj>
              </mc:Choice>
              <mc:Fallback>
                <p:oleObj name="Лист" r:id="rId4" imgW="5638863" imgH="5654016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480" y="1620292"/>
                        <a:ext cx="22682520" cy="14185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9853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1390" y="3743294"/>
          <a:ext cx="27789381" cy="1149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882"/>
                <a:gridCol w="5485696"/>
                <a:gridCol w="3289304"/>
                <a:gridCol w="2928958"/>
                <a:gridCol w="3286148"/>
                <a:gridCol w="3571900"/>
                <a:gridCol w="8072493"/>
              </a:tblGrid>
              <a:tr h="194187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№ </a:t>
                      </a:r>
                      <a:r>
                        <a:rPr lang="ru-RU" sz="4000" dirty="0" err="1" smtClean="0"/>
                        <a:t>п</a:t>
                      </a:r>
                      <a:r>
                        <a:rPr lang="ru-RU" sz="4000" dirty="0" smtClean="0"/>
                        <a:t>/</a:t>
                      </a:r>
                      <a:r>
                        <a:rPr lang="ru-RU" sz="4000" dirty="0" err="1" smtClean="0"/>
                        <a:t>п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Наименование мероприятий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Количество в</a:t>
                      </a:r>
                      <a:r>
                        <a:rPr lang="ru-RU" sz="4000" baseline="0" dirty="0" smtClean="0"/>
                        <a:t> натур. ед.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Сумма по плану, млн. тенге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Сумма по факту,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млн. тенге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Отклонение, млн. тенге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Эффект</a:t>
                      </a:r>
                      <a:r>
                        <a:rPr lang="ru-RU" sz="4000" baseline="0" dirty="0" smtClean="0"/>
                        <a:t> от реализации</a:t>
                      </a:r>
                      <a:endParaRPr lang="ru-RU" sz="4000" dirty="0"/>
                    </a:p>
                  </a:txBody>
                  <a:tcPr/>
                </a:tc>
              </a:tr>
              <a:tr h="32822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Капитальный ремонт водогрейного котла ПТВМ-50 ст.№1 на ТЭЦ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 ед.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11.258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11.472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0.214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kern="50" dirty="0" smtClean="0">
                          <a:latin typeface="Constantia" pitchFamily="18" charset="0"/>
                          <a:ea typeface="Lucida Sans Unicode"/>
                        </a:rPr>
                        <a:t>Снижение износа основных средств с 85% до 65%, снижение расхода природного газа                    с 7 426,48 тыс. нм</a:t>
                      </a:r>
                      <a:r>
                        <a:rPr lang="ru-RU" sz="4000" kern="50" baseline="30000" dirty="0" smtClean="0">
                          <a:latin typeface="Constantia" pitchFamily="18" charset="0"/>
                          <a:ea typeface="Lucida Sans Unicode"/>
                        </a:rPr>
                        <a:t>3</a:t>
                      </a:r>
                      <a:r>
                        <a:rPr lang="ru-RU" sz="4000" kern="50" dirty="0" smtClean="0">
                          <a:latin typeface="Constantia" pitchFamily="18" charset="0"/>
                          <a:ea typeface="Lucida Sans Unicode"/>
                        </a:rPr>
                        <a:t> до                             5 739,43 тыс. нм</a:t>
                      </a:r>
                      <a:r>
                        <a:rPr lang="ru-RU" sz="4000" kern="50" baseline="30000" dirty="0" smtClean="0">
                          <a:latin typeface="Constantia" pitchFamily="18" charset="0"/>
                          <a:ea typeface="Lucida Sans Unicode"/>
                        </a:rPr>
                        <a:t>3</a:t>
                      </a:r>
                      <a:endParaRPr lang="ru-RU" sz="40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28224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Капитальный ремонт ПСВ-125-7-15 ст.№1 с заменой латунных трубок сердечника-100%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1 ед.</a:t>
                      </a: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5 .472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5 .472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износа основных средств с 90% до 66%, дополнительный полезный отпуск тепловой энергии с 36 236,6 Гкал до 42 276,0 Гкал</a:t>
                      </a:r>
                      <a:endParaRPr lang="ru-RU" sz="4000" dirty="0"/>
                    </a:p>
                  </a:txBody>
                  <a:tcPr/>
                </a:tc>
              </a:tr>
              <a:tr h="298749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Установка пластинчатого теплообменного аппарата на ТЭЦ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1 ед.</a:t>
                      </a: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7.732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7.732</a:t>
                      </a: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Дополнительный полезный отпуск тепловой энергии с 36 236,6 Гкал до 37 834,1 Гкал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2"/>
          <p:cNvSpPr txBox="1">
            <a:spLocks/>
          </p:cNvSpPr>
          <p:nvPr/>
        </p:nvSpPr>
        <p:spPr>
          <a:xfrm>
            <a:off x="1471522" y="1314402"/>
            <a:ext cx="26163270" cy="1928826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Исполнение</a:t>
            </a:r>
            <a:r>
              <a:rPr kumimoji="0" lang="ru-RU" sz="141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инвестиционной программы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1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ГКП «КТЭК» за 2021 год</a:t>
            </a:r>
            <a:endParaRPr kumimoji="0" lang="ru-RU" sz="1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1980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1471522" y="1314402"/>
            <a:ext cx="26163270" cy="1928826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Исполнение</a:t>
            </a:r>
            <a:r>
              <a:rPr kumimoji="0" lang="ru-RU" sz="141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инвестиционной программы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1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ГКП «КТЭК» за 2021 год</a:t>
            </a:r>
            <a:endParaRPr kumimoji="0" lang="ru-RU" sz="1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1390" y="3457545"/>
          <a:ext cx="27789381" cy="1269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882"/>
                <a:gridCol w="5703166"/>
                <a:gridCol w="3214710"/>
                <a:gridCol w="2928958"/>
                <a:gridCol w="2928958"/>
                <a:gridCol w="3500462"/>
                <a:gridCol w="8358245"/>
              </a:tblGrid>
              <a:tr h="1843683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№ </a:t>
                      </a:r>
                      <a:r>
                        <a:rPr lang="ru-RU" sz="4000" dirty="0" err="1" smtClean="0"/>
                        <a:t>п</a:t>
                      </a:r>
                      <a:r>
                        <a:rPr lang="ru-RU" sz="4000" dirty="0" smtClean="0"/>
                        <a:t>/</a:t>
                      </a:r>
                      <a:r>
                        <a:rPr lang="ru-RU" sz="4000" dirty="0" err="1" smtClean="0"/>
                        <a:t>п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Наименование мероприятий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Количество в</a:t>
                      </a:r>
                      <a:r>
                        <a:rPr lang="ru-RU" sz="4000" baseline="0" dirty="0" smtClean="0"/>
                        <a:t> натур. ед.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Сумма по плану, млн. тенге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Сумма по факту,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млн. тенге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Отклонение, млн. тенге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Эффект</a:t>
                      </a:r>
                      <a:r>
                        <a:rPr lang="ru-RU" sz="4000" baseline="0" dirty="0" smtClean="0"/>
                        <a:t> от реализации</a:t>
                      </a:r>
                      <a:endParaRPr lang="ru-RU" sz="4000" dirty="0"/>
                    </a:p>
                  </a:txBody>
                  <a:tcPr/>
                </a:tc>
              </a:tr>
              <a:tr h="301427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Капитальный ремонт парового котла ГМ 50/14 ст.№5 на Котельной №2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 ед.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10.730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10.824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0.094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износа основных средств с 87% до 65%, снижение расхода природного газа                   с 5 131,07 тыс. нм</a:t>
                      </a:r>
                      <a:r>
                        <a:rPr kumimoji="0" lang="ru-RU" sz="4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                            4 960,79 тыс. нм</a:t>
                      </a:r>
                      <a:r>
                        <a:rPr kumimoji="0" lang="ru-RU" sz="4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40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59957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Капитальный ремонт ТМ19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0,341 км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38.053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39.377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1 .324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износа основных средств с 87% до 61%, снижение нормативных потерь с 17,83% до 17,79%, экономия по тепловой энергии с 421,70 Гкал до                 225,08 Гкал</a:t>
                      </a:r>
                      <a:endParaRPr lang="ru-RU" sz="4000" dirty="0"/>
                    </a:p>
                  </a:txBody>
                  <a:tcPr/>
                </a:tc>
              </a:tr>
              <a:tr h="301427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Строительство теплосети к зданиям на территории </a:t>
                      </a:r>
                      <a:r>
                        <a:rPr lang="ru-RU" sz="4000" dirty="0" err="1" smtClean="0"/>
                        <a:t>Костанайского</a:t>
                      </a:r>
                      <a:r>
                        <a:rPr lang="ru-RU" sz="4000" dirty="0" smtClean="0"/>
                        <a:t> аэропорта в г. </a:t>
                      </a:r>
                      <a:r>
                        <a:rPr lang="ru-RU" sz="4000" dirty="0" err="1" smtClean="0"/>
                        <a:t>Костанае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0,896 км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8.666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53.284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44.618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нормативных потерь с 17,83% до 17,79%, экономия по тепловой энергии                                   с 1 659,29 Гкал до 453,19 Гкал</a:t>
                      </a:r>
                      <a:endParaRPr lang="ru-RU" sz="4000" dirty="0"/>
                    </a:p>
                  </a:txBody>
                  <a:tcPr/>
                </a:tc>
              </a:tr>
              <a:tr h="744087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Итого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81.911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128.161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46.250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980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971456" y="1814468"/>
            <a:ext cx="26877650" cy="1928826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ru-RU" sz="14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Капитальный ремонт водогрейного котла ПТВМ-50 ст.№1 на ТЭЦ</a:t>
            </a:r>
            <a:endParaRPr kumimoji="0" lang="ru-RU" sz="1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3" name="Picture 1" descr="C:\Users\inj-pto\Desktop\Мои документы\Юлия\РЕМОНТЫ\Ремонт на 2021\Инвестпрограмма 2021\Отчеты о ходе исполнения за 2021 г\4 квартал\Фот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80" y="3957608"/>
            <a:ext cx="14644766" cy="9763178"/>
          </a:xfrm>
          <a:prstGeom prst="rect">
            <a:avLst/>
          </a:prstGeom>
          <a:noFill/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6330626" y="4171922"/>
            <a:ext cx="12001584" cy="95726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just" eaLnBrk="1" fontAlgn="auto" hangingPunct="1">
              <a:spcAft>
                <a:spcPts val="0"/>
              </a:spcAft>
            </a:pP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План: </a:t>
            </a:r>
            <a:r>
              <a:rPr lang="ru-RU" sz="6000" b="1" dirty="0" smtClean="0">
                <a:latin typeface="Constantia" pitchFamily="18" charset="0"/>
              </a:rPr>
              <a:t>11,258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Факт: </a:t>
            </a:r>
            <a:r>
              <a:rPr lang="ru-RU" sz="6000" b="1" dirty="0" smtClean="0">
                <a:latin typeface="Constantia" pitchFamily="18" charset="0"/>
              </a:rPr>
              <a:t>11,472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Отклонение: </a:t>
            </a:r>
            <a:r>
              <a:rPr lang="ru-RU" sz="6000" b="1" dirty="0" smtClean="0">
                <a:latin typeface="Constantia" pitchFamily="18" charset="0"/>
                <a:ea typeface="+mj-ea"/>
                <a:cs typeface="+mj-cs"/>
              </a:rPr>
              <a:t>+0,214 </a:t>
            </a:r>
            <a:r>
              <a:rPr lang="ru-RU" sz="6000" dirty="0" smtClean="0">
                <a:latin typeface="Constantia" pitchFamily="18" charset="0"/>
              </a:rPr>
              <a:t>млн</a:t>
            </a: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. тенге.</a:t>
            </a: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b="1" u="sng" dirty="0" smtClean="0">
                <a:latin typeface="Constantia" pitchFamily="18" charset="0"/>
                <a:ea typeface="+mj-ea"/>
                <a:cs typeface="+mj-cs"/>
              </a:rPr>
              <a:t>Эффект от реализации:</a:t>
            </a: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kern="50" dirty="0" smtClean="0">
                <a:latin typeface="Constantia" pitchFamily="18" charset="0"/>
                <a:ea typeface="Lucida Sans Unicode"/>
              </a:rPr>
              <a:t>Снижение износа основных средств с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85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% до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65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%, снижение расхода природного газа                    с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7,4 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млн. нм</a:t>
            </a:r>
            <a:r>
              <a:rPr lang="ru-RU" sz="6000" kern="50" baseline="30000" dirty="0" smtClean="0">
                <a:latin typeface="Constantia" pitchFamily="18" charset="0"/>
                <a:ea typeface="Lucida Sans Unicode"/>
              </a:rPr>
              <a:t>3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 до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5,7 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млн. нм</a:t>
            </a:r>
            <a:r>
              <a:rPr lang="ru-RU" sz="6000" kern="50" baseline="30000" dirty="0" smtClean="0">
                <a:latin typeface="Constantia" pitchFamily="18" charset="0"/>
                <a:ea typeface="Lucida Sans Unicode"/>
              </a:rPr>
              <a:t>3</a:t>
            </a:r>
            <a:endParaRPr lang="ru-RU" sz="6000" dirty="0" smtClean="0">
              <a:latin typeface="Constantia" pitchFamily="18" charset="0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50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971456" y="1814468"/>
            <a:ext cx="26877650" cy="1928826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ru-RU" sz="14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Капитальный ремонт ПСВ-125-7-15 ст.№1 с заменой латунных трубок сердечника-100%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6259188" y="4314798"/>
            <a:ext cx="12001584" cy="95726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</a:pP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План: </a:t>
            </a:r>
            <a:r>
              <a:rPr lang="ru-RU" sz="6000" b="1" dirty="0" smtClean="0">
                <a:latin typeface="Constantia" pitchFamily="18" charset="0"/>
              </a:rPr>
              <a:t>5,472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Факт: </a:t>
            </a:r>
            <a:r>
              <a:rPr lang="ru-RU" sz="6000" b="1" dirty="0" smtClean="0">
                <a:latin typeface="Constantia" pitchFamily="18" charset="0"/>
              </a:rPr>
              <a:t>5,472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Отклонений нет.</a:t>
            </a: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b="1" u="sng" dirty="0" smtClean="0">
                <a:latin typeface="Constantia" pitchFamily="18" charset="0"/>
                <a:ea typeface="+mj-ea"/>
                <a:cs typeface="+mj-cs"/>
              </a:rPr>
              <a:t>Эффект от реализации:</a:t>
            </a: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kern="50" dirty="0" smtClean="0">
                <a:latin typeface="Constantia" pitchFamily="18" charset="0"/>
                <a:ea typeface="Lucida Sans Unicode"/>
              </a:rPr>
              <a:t>Снижение износа основных средств с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90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% до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66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%, экономия по тепловой энергии за счёт дополнительного полезного отпуска тепла с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36,2 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тыс. Гкал до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42,3 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тыс. Гкал</a:t>
            </a: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</a:endParaRPr>
          </a:p>
        </p:txBody>
      </p:sp>
      <p:pic>
        <p:nvPicPr>
          <p:cNvPr id="26626" name="Picture 2" descr="C:\Users\inj-pto\Desktop\Мои документы\Юлия\РЕМОНТЫ\Ремонт на 2021\Инвестпрограмма 2021\Отчеты о ходе исполнения за 2021 г\4 квартал\Фото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456" y="4243360"/>
            <a:ext cx="14644790" cy="9858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550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971456" y="1814468"/>
            <a:ext cx="26877650" cy="1928826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ru-RU" sz="14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Установка пластинчатого теплообменного аппарата на ТЭЦ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6259188" y="4314798"/>
            <a:ext cx="12001584" cy="95726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just" eaLnBrk="1" fontAlgn="auto" hangingPunct="1">
              <a:spcAft>
                <a:spcPts val="0"/>
              </a:spcAft>
            </a:pP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План: </a:t>
            </a:r>
            <a:r>
              <a:rPr lang="ru-RU" sz="6000" b="1" dirty="0" smtClean="0">
                <a:latin typeface="Constantia" pitchFamily="18" charset="0"/>
              </a:rPr>
              <a:t>7,732 м</a:t>
            </a:r>
            <a:r>
              <a:rPr lang="ru-RU" sz="6000" dirty="0" smtClean="0">
                <a:latin typeface="Constantia" pitchFamily="18" charset="0"/>
              </a:rPr>
              <a:t>лн. тенге</a:t>
            </a: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Факт: </a:t>
            </a:r>
            <a:r>
              <a:rPr lang="ru-RU" sz="6000" b="1" dirty="0" smtClean="0">
                <a:latin typeface="Constantia" pitchFamily="18" charset="0"/>
              </a:rPr>
              <a:t>7,732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Отклонений нет.</a:t>
            </a: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b="1" u="sng" dirty="0" smtClean="0">
                <a:latin typeface="Constantia" pitchFamily="18" charset="0"/>
                <a:ea typeface="+mj-ea"/>
                <a:cs typeface="+mj-cs"/>
              </a:rPr>
              <a:t>Эффект от реализации:</a:t>
            </a: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kern="50" dirty="0" smtClean="0">
                <a:latin typeface="Constantia" pitchFamily="18" charset="0"/>
                <a:ea typeface="Lucida Sans Unicode"/>
              </a:rPr>
              <a:t>Экономия по тепловой энергии за счёт дополнительного полезного отпуска тепла с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36,2  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тыс.Гкал до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37,8 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тыс.Гкал</a:t>
            </a: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</a:endParaRPr>
          </a:p>
        </p:txBody>
      </p:sp>
      <p:pic>
        <p:nvPicPr>
          <p:cNvPr id="27651" name="Picture 3" descr="C:\Users\inj-pto\Desktop\Мои документы\Юлия\Инвестпрограмма\2021\Фото\ТЭЦ\Последние\Теплообменник\объ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770" y="4100484"/>
            <a:ext cx="14501914" cy="9572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550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971456" y="1814468"/>
            <a:ext cx="26877650" cy="1928826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ru-RU" sz="141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Капитальный ремонт парового котла ГМ 50/14 ст.№5 на Котельной №2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6259188" y="4314798"/>
            <a:ext cx="12001584" cy="957269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just" eaLnBrk="1" fontAlgn="auto" hangingPunct="1">
              <a:spcAft>
                <a:spcPts val="0"/>
              </a:spcAft>
            </a:pP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План: </a:t>
            </a:r>
            <a:r>
              <a:rPr lang="ru-RU" sz="6000" b="1" dirty="0" smtClean="0">
                <a:latin typeface="Constantia" pitchFamily="18" charset="0"/>
              </a:rPr>
              <a:t>10,730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Факт: </a:t>
            </a:r>
            <a:r>
              <a:rPr lang="ru-RU" sz="6000" b="1" dirty="0" smtClean="0">
                <a:latin typeface="Constantia" pitchFamily="18" charset="0"/>
              </a:rPr>
              <a:t>10,824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Отклонение: </a:t>
            </a:r>
            <a:r>
              <a:rPr lang="ru-RU" sz="6000" b="1" dirty="0" smtClean="0">
                <a:latin typeface="Constantia" pitchFamily="18" charset="0"/>
                <a:ea typeface="+mj-ea"/>
                <a:cs typeface="+mj-cs"/>
              </a:rPr>
              <a:t>+0,094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b="1" u="sng" dirty="0" smtClean="0">
                <a:latin typeface="Constantia" pitchFamily="18" charset="0"/>
                <a:ea typeface="+mj-ea"/>
                <a:cs typeface="+mj-cs"/>
              </a:rPr>
              <a:t>Эффект от реализации:</a:t>
            </a: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kern="50" dirty="0" smtClean="0">
                <a:latin typeface="Constantia" pitchFamily="18" charset="0"/>
                <a:ea typeface="Lucida Sans Unicode"/>
              </a:rPr>
              <a:t>Снижение износа основных средств с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87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% до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65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%, снижение расхода природного газа с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5,1 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млн. нм</a:t>
            </a:r>
            <a:r>
              <a:rPr lang="ru-RU" sz="6000" kern="50" baseline="30000" dirty="0" smtClean="0">
                <a:latin typeface="Constantia" pitchFamily="18" charset="0"/>
                <a:ea typeface="Lucida Sans Unicode"/>
              </a:rPr>
              <a:t>3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 до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5,0 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млн. нм</a:t>
            </a:r>
            <a:r>
              <a:rPr lang="ru-RU" sz="6000" kern="50" baseline="30000" dirty="0" smtClean="0">
                <a:latin typeface="Constantia" pitchFamily="18" charset="0"/>
                <a:ea typeface="Lucida Sans Unicode"/>
              </a:rPr>
              <a:t>3</a:t>
            </a:r>
            <a:endParaRPr lang="ru-RU" sz="6000" kern="50" dirty="0" smtClean="0">
              <a:latin typeface="Constantia" pitchFamily="18" charset="0"/>
              <a:ea typeface="Lucida Sans Unicode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</a:endParaRPr>
          </a:p>
        </p:txBody>
      </p:sp>
      <p:pic>
        <p:nvPicPr>
          <p:cNvPr id="28674" name="Picture 2" descr="C:\Users\inj-pto\Desktop\Мои документы\Юлия\РЕМОНТЫ\Ремонт на 2021\Инвестпрограмма 2021\Отчеты о ходе исполнения за 2021 г\4 квартал\Фото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332" y="4314798"/>
            <a:ext cx="14573353" cy="9715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550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971456" y="1814468"/>
            <a:ext cx="26877650" cy="192882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ru-RU" sz="7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Капитальный ремонт ТМ19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6259188" y="4314798"/>
            <a:ext cx="12001584" cy="957269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just" eaLnBrk="1" fontAlgn="auto" hangingPunct="1">
              <a:spcAft>
                <a:spcPts val="0"/>
              </a:spcAft>
            </a:pP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План: </a:t>
            </a:r>
            <a:r>
              <a:rPr lang="ru-RU" sz="6000" b="1" dirty="0" smtClean="0">
                <a:latin typeface="Constantia" pitchFamily="18" charset="0"/>
              </a:rPr>
              <a:t>38,053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Факт: </a:t>
            </a:r>
            <a:r>
              <a:rPr lang="ru-RU" sz="6000" b="1" dirty="0" smtClean="0">
                <a:latin typeface="Constantia" pitchFamily="18" charset="0"/>
              </a:rPr>
              <a:t>39,377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dirty="0" smtClean="0">
                <a:latin typeface="Constantia" pitchFamily="18" charset="0"/>
                <a:ea typeface="+mj-ea"/>
                <a:cs typeface="+mj-cs"/>
              </a:rPr>
              <a:t>Отклонение: </a:t>
            </a:r>
            <a:r>
              <a:rPr lang="ru-RU" sz="6000" b="1" dirty="0" smtClean="0">
                <a:latin typeface="Constantia" pitchFamily="18" charset="0"/>
                <a:ea typeface="+mj-ea"/>
                <a:cs typeface="+mj-cs"/>
              </a:rPr>
              <a:t>+1,324 </a:t>
            </a:r>
            <a:r>
              <a:rPr lang="ru-RU" sz="6000" dirty="0" smtClean="0">
                <a:latin typeface="Constantia" pitchFamily="18" charset="0"/>
              </a:rPr>
              <a:t>млн. тенге</a:t>
            </a: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b="1" u="sng" dirty="0" smtClean="0">
                <a:latin typeface="Constantia" pitchFamily="18" charset="0"/>
                <a:ea typeface="+mj-ea"/>
                <a:cs typeface="+mj-cs"/>
              </a:rPr>
              <a:t>Эффект от реализации:</a:t>
            </a:r>
          </a:p>
          <a:p>
            <a:pPr algn="just" eaLnBrk="1" fontAlgn="auto" hangingPunct="1">
              <a:spcAft>
                <a:spcPts val="0"/>
              </a:spcAft>
            </a:pPr>
            <a:r>
              <a:rPr lang="ru-RU" sz="6000" kern="50" dirty="0" smtClean="0">
                <a:latin typeface="Constantia" pitchFamily="18" charset="0"/>
                <a:ea typeface="Lucida Sans Unicode"/>
              </a:rPr>
              <a:t>Снижение износа основных средств с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87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% до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61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%, снижение нормативных потерь с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17,83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% до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17,79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%, экономия по тепловой энергии с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421,70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 Гкал до                 </a:t>
            </a:r>
            <a:r>
              <a:rPr lang="ru-RU" sz="6000" b="1" kern="50" dirty="0" smtClean="0">
                <a:latin typeface="Constantia" pitchFamily="18" charset="0"/>
                <a:ea typeface="Lucida Sans Unicode"/>
              </a:rPr>
              <a:t>225,08 </a:t>
            </a:r>
            <a:r>
              <a:rPr lang="ru-RU" sz="6000" kern="50" dirty="0" smtClean="0">
                <a:latin typeface="Constantia" pitchFamily="18" charset="0"/>
                <a:ea typeface="Lucida Sans Unicode"/>
              </a:rPr>
              <a:t>Гкал</a:t>
            </a: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  <a:ea typeface="+mj-ea"/>
              <a:cs typeface="+mj-cs"/>
            </a:endParaRPr>
          </a:p>
          <a:p>
            <a:pPr algn="just" eaLnBrk="1" fontAlgn="auto" hangingPunct="1">
              <a:spcAft>
                <a:spcPts val="0"/>
              </a:spcAft>
            </a:pPr>
            <a:endParaRPr lang="ru-RU" sz="6000" dirty="0" smtClean="0">
              <a:latin typeface="Constantia" pitchFamily="18" charset="0"/>
            </a:endParaRPr>
          </a:p>
        </p:txBody>
      </p:sp>
      <p:pic>
        <p:nvPicPr>
          <p:cNvPr id="29698" name="Picture 2" descr="C:\Users\inj-pto\Desktop\Мои документы\Юлия\РЕМОНТЫ\Ремонт на 2021\Инвестпрограмма 2021\Отчеты о ходе исполнения за 2021 г\4 квартал\Фото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332" y="3957608"/>
            <a:ext cx="14501914" cy="10113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550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2669</TotalTime>
  <Words>688</Words>
  <Application>Microsoft Office PowerPoint</Application>
  <PresentationFormat>Произвольный</PresentationFormat>
  <Paragraphs>124</Paragraphs>
  <Slides>17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Constantia</vt:lpstr>
      <vt:lpstr>Lucida Sans Unicode</vt:lpstr>
      <vt:lpstr>Wingdings 2</vt:lpstr>
      <vt:lpstr>Поток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Plan03</cp:lastModifiedBy>
  <cp:revision>283</cp:revision>
  <dcterms:created xsi:type="dcterms:W3CDTF">2007-06-22T06:26:22Z</dcterms:created>
  <dcterms:modified xsi:type="dcterms:W3CDTF">2022-03-30T09:18:05Z</dcterms:modified>
</cp:coreProperties>
</file>